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76" r:id="rId4"/>
    <p:sldId id="280" r:id="rId5"/>
    <p:sldId id="282" r:id="rId6"/>
    <p:sldId id="284" r:id="rId7"/>
    <p:sldId id="286" r:id="rId8"/>
    <p:sldId id="288" r:id="rId9"/>
    <p:sldId id="290" r:id="rId10"/>
    <p:sldId id="296" r:id="rId11"/>
    <p:sldId id="300" r:id="rId12"/>
    <p:sldId id="292" r:id="rId13"/>
    <p:sldId id="294" r:id="rId14"/>
    <p:sldId id="298" r:id="rId15"/>
    <p:sldId id="270" r:id="rId16"/>
    <p:sldId id="259" r:id="rId17"/>
    <p:sldId id="260" r:id="rId18"/>
    <p:sldId id="313" r:id="rId19"/>
    <p:sldId id="314" r:id="rId20"/>
    <p:sldId id="262" r:id="rId21"/>
    <p:sldId id="3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" y="415926"/>
            <a:ext cx="11967845" cy="2944219"/>
          </a:xfrm>
        </p:spPr>
        <p:txBody>
          <a:bodyPr/>
          <a:lstStyle/>
          <a:p>
            <a:pPr algn="ctr"/>
            <a:r>
              <a:rPr lang="ru-RU" altLang="en-US" dirty="0" smtClean="0"/>
              <a:t>««ПРОДЕТЕЙ» и не только в коррекционной работе учителя-логопеда ДОУ»</a:t>
            </a:r>
            <a:endParaRPr lang="ru-RU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682" y="3910988"/>
            <a:ext cx="10440317" cy="20932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-793213" y="5017135"/>
            <a:ext cx="12985214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1905635" algn="r"/>
            <a:r>
              <a:rPr lang="ru-RU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</a:rPr>
              <a:t>учителя-логопеды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</a:rPr>
              <a:t>МКДОУ д/с № 465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</a:rPr>
              <a:t> г. Новосибирска: </a:t>
            </a:r>
          </a:p>
          <a:p>
            <a:pPr indent="1905635" algn="r"/>
            <a:r>
              <a:rPr lang="ru-RU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</a:rPr>
              <a:t>Зайцева Наталья Сергеевна, </a:t>
            </a:r>
          </a:p>
          <a:p>
            <a:pPr indent="1905635" algn="r"/>
            <a:r>
              <a:rPr lang="ru-RU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</a:rPr>
              <a:t>Каночкина Ольга Евгеньевна</a:t>
            </a:r>
          </a:p>
          <a:p>
            <a:pPr indent="1905635" algn="ctr"/>
            <a:endParaRPr lang="ru-RU" altLang="en-US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1905635" algn="ctr"/>
            <a:r>
              <a:rPr lang="ru-RU" altLang="en-US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</a:rPr>
              <a:t>07.12.2022г.</a:t>
            </a:r>
            <a:endParaRPr lang="en-US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ru-RU" dirty="0"/>
              <a:t>                          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</a:t>
            </a:r>
            <a:r>
              <a:rPr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Волшебная лупа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»</a:t>
            </a:r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320" y="895985"/>
            <a:ext cx="4191000" cy="3143250"/>
          </a:xfrm>
          <a:ln w="57150">
            <a:solidFill>
              <a:schemeClr val="accent1"/>
            </a:solidFill>
          </a:ln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2540635"/>
            <a:ext cx="3237865" cy="431736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2" name="Замещающее содержимое 1" descr="IMG-20210930-WA001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930515" y="895985"/>
            <a:ext cx="2857500" cy="381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Интеграция «Волшебная лупа»+ «Парные коммуникации»</a:t>
            </a:r>
          </a:p>
        </p:txBody>
      </p:sp>
      <p:pic>
        <p:nvPicPr>
          <p:cNvPr id="19459" name="Содержимое 3" descr="E:\Documents\Методический материал\Методическая копилка\Работа\Программа (ПРОдетей)\Волшебная лупа\Старшая группа ( интеграция трех технологий, 10.04.2019г.)\Фото\IMG_20190410_09313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5188" y="981075"/>
            <a:ext cx="2357437" cy="2786063"/>
          </a:xfrm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460" name="Рисунок 4" descr="E:\Documents\Методический материал\Методическая копилка\Работа\Программа (ПРОдетей)\Волшебная лупа\Старшая группа ( интеграция трех технологий, 10.04.2019г.)\Фото\IMG_20190410_0940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5" y="1341438"/>
            <a:ext cx="2228850" cy="280352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461" name="Рисунок 9" descr="E:\Documents\Методический материал\Методическая копилка\Работа\Программа (ПРОдетей)\Волшебная лупа\Старшая группа ( интеграция трех технологий, 10.04.2019г.)\Фото\IMG_20190410_094215_BURST001_CO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763" y="1052513"/>
            <a:ext cx="2357437" cy="271462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462" name="Рисунок 9" descr="IMG_20201201_090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900" y="4103687"/>
            <a:ext cx="3263900" cy="244792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19463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1762" y="4076700"/>
            <a:ext cx="3335338" cy="25019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11175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ru-RU" sz="2800" b="1" i="0" u="none" strike="noStrike" kern="1200" cap="none" spc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«Волшебная лупа»(тема: «Деревья»)</a:t>
            </a:r>
          </a:p>
        </p:txBody>
      </p:sp>
      <p:pic>
        <p:nvPicPr>
          <p:cNvPr id="14339" name="Picture 2" descr="E:\Documents\Методический материал\Методическая копилка\Работа\Программа (ПРОдетей)\Волшебная лупа\Кора деревьев,старшая группа, 13.11.2019г.)\Снимок плана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785813"/>
            <a:ext cx="4575175" cy="3454400"/>
          </a:xfrm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340" name="Рисунок 4" descr="E:\Documents\Методический материал\Методическая копилка\Работа\Программа (ПРОдетей)\Волшебная лупа\Кора деревьев,старшая группа, 13.11.2019г.)\Фото\IMG_20191113_094004_BURST001_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88" y="4757738"/>
            <a:ext cx="2928937" cy="210026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1" name="Рисунок 5" descr="E:\Documents\Методический материал\Методическая копилка\Работа\Программа (ПРОдетей)\Волшебная лупа\Кора деревьев,старшая группа, 13.11.2019г.)\Фото\IMG_20191113_094426_BURST001_CO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062" y="2928937"/>
            <a:ext cx="3071812" cy="271462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2" name="Рисунок 6" descr="E:\Documents\Методический материал\Методическая копилка\Работа\Программа (ПРОдетей)\Волшебная лупа\Кора деревьев,старшая группа, 13.11.2019г.)\Фото\IMG_20191113_094553_BURST001_COV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286250"/>
            <a:ext cx="3143250" cy="257175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3" name="Рисунок 7" descr="E:\Documents\Методический материал\Методическая копилка\Работа\Программа (ПРОдетей)\Волшебная лупа\Кора деревьев,старшая группа, 13.11.2019г.)\Фото\IMG_20191113_101756_BURST001_COV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825" y="2857500"/>
            <a:ext cx="2900363" cy="2071688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4" name="Рисунок 8" descr="E:\Documents\Методический материал\Методическая копилка\Работа\Программа (ПРОдетей)\Волшебная лупа\Кора деревьев,старшая группа, 13.11.2019г.)\Фото\IMG_20191113_101553_BURST001_COV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909" y="778669"/>
            <a:ext cx="3143250" cy="2071688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5" name="Рисунок 9" descr="E:\Documents\Методический материал\Методическая копилка\Работа\Программа (ПРОдетей)\Волшебная лупа\Кора деревьев,старшая группа, 13.11.2019г.)\Фото\IMG_20191113_130457_BURST001_COVE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8575" y="4594225"/>
            <a:ext cx="3019425" cy="226377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6" name="Рисунок 10" descr="E:\Documents\Методический материал\Методическая копилка\Работа\Программа (ПРОдетей)\Волшебная лупа\Кора деревьев,старшая группа, 13.11.2019г.)\Фото\IMG_20191113_130330_BURST001_COV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7438" y="785813"/>
            <a:ext cx="1714500" cy="200025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981200" y="161925"/>
            <a:ext cx="8229600" cy="100457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sz="2800" b="1" dirty="0">
                <a:solidFill>
                  <a:srgbClr val="7030A0"/>
                </a:solidFill>
              </a:rPr>
              <a:t>                  </a:t>
            </a:r>
            <a:r>
              <a:rPr lang="ru-RU" alt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«Волшебная лупа»</a:t>
            </a:r>
            <a:br>
              <a:rPr lang="ru-RU" alt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alt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(тема: «Животные Севера»)</a:t>
            </a:r>
          </a:p>
        </p:txBody>
      </p:sp>
      <p:pic>
        <p:nvPicPr>
          <p:cNvPr id="15363" name="Picture 2" descr="E:\Documents\Методический материал\Методическая копилка\Работа\Программа (ПРОдетей)\Волшебная лупа\(Следы), 20.03.2019г\План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6731" y="805547"/>
            <a:ext cx="2373313" cy="3071813"/>
          </a:xfrm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364" name="Рисунок 4" descr="E:\Documents\Методический материал\Методическая копилка\Работа\Программа (ПРОдетей)\Волшебная лупа\(Следы), 20.03.2019г\Фото\IMG_20190320_092337_BURST001_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422" y="1200493"/>
            <a:ext cx="2286000" cy="285750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5" name="Рисунок 5" descr="E:\Documents\Методический материал\Методическая копилка\Работа\Программа (ПРОдетей)\Волшебная лупа\(Следы), 20.03.2019г\Фото\IMG_20190320_0937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140" y="1218896"/>
            <a:ext cx="2478466" cy="2929096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6" name="Рисунок 7" descr="E:\Documents\Методический материал\Методическая копилка\Работа\Программа (ПРОдетей)\Волшебная лупа\(Следы), 20.03.2019г\Фото\IMG_20190320_100328_BURST001_COV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324" y="1200493"/>
            <a:ext cx="2214562" cy="285750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7" name="Рисунок 8" descr="E:\Documents\Методический материал\Методическая копилка\Работа\Программа (ПРОдетей)\Волшебная лупа\(Следы), 20.03.2019г\Фото\IMG_20190320_093754_BURST001_COV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6324" y="4230094"/>
            <a:ext cx="2300287" cy="3500437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8" name="Рисунок 9" descr="E:\Documents\Методический материал\Методическая копилка\Работа\Программа (ПРОдетей)\Волшебная лупа\(Следы), 20.03.2019г\Фото\IMG_20190320_095201_BURST001_COV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891" y="3934620"/>
            <a:ext cx="2436813" cy="324802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9" name="Рисунок 10" descr="E:\Documents\Методический материал\Методическая копилка\Работа\Программа (ПРОдетей)\Волшебная лупа\(Следы), 20.03.2019г\Фото\IMG_20190320_092936_BURST001_COVE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6265" y="4147992"/>
            <a:ext cx="2428875" cy="342900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70" name="Рисунок 11" descr="E:\Documents\Методический материал\Методическая копилка\Работа\Программа (ПРОдетей)\Волшебная лупа\(Следы), 20.03.2019г\Фото\IMG_20190320_094404_BURST001_COV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7701" y="4230095"/>
            <a:ext cx="2071687" cy="3500437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25487"/>
          </a:xfrm>
        </p:spPr>
        <p:txBody>
          <a:bodyPr vert="horz" wrap="square" lIns="91440" tIns="45720" rIns="91440" bIns="45720" anchor="ctr" anchorCtr="0"/>
          <a:lstStyle/>
          <a:p>
            <a:pPr algn="ctr"/>
            <a:r>
              <a:rPr lang="ru-RU" alt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Технология «Волшебная лупа» в домашних условиях</a:t>
            </a:r>
          </a:p>
        </p:txBody>
      </p:sp>
      <p:pic>
        <p:nvPicPr>
          <p:cNvPr id="17411" name="Picture 2" descr="D:\User\Рабочий стол\57840053_2241497889250278_765491703338500096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4438"/>
            <a:ext cx="4786313" cy="564356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412" name="Picture 3" descr="D:\User\Рабочий стол\58461895_2241498005916933_2502905561977192448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1214438"/>
            <a:ext cx="5143500" cy="564356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2025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" y="177165"/>
            <a:ext cx="12089130" cy="1518285"/>
          </a:xfrm>
        </p:spPr>
        <p:txBody>
          <a:bodyPr/>
          <a:lstStyle/>
          <a:p>
            <a:r>
              <a:rPr lang="ru-RU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постулаты личностно -ориентированной модели образования, и неважно, ребенка или начинающего педагога: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3719830" y="-1614805"/>
            <a:ext cx="5003165" cy="1194117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en-US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 </a:t>
            </a:r>
            <a:r>
              <a:rPr lang="ru-RU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«над», а «вместе»;</a:t>
            </a:r>
          </a:p>
          <a:p>
            <a:r>
              <a:rPr lang="ru-RU" altLang="en-US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баланс инициатив» (наставник- начинающий педагог»);</a:t>
            </a:r>
          </a:p>
          <a:p>
            <a:r>
              <a:rPr lang="ru-RU" altLang="en-US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отход </a:t>
            </a:r>
            <a:r>
              <a:rPr lang="ru-RU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 учебно-дисциплинарной модели образования («Делай как я». Формирование педагогических компетенций, а не ЗУН);</a:t>
            </a:r>
          </a:p>
          <a:p>
            <a:r>
              <a:rPr lang="ru-RU" altLang="en-US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обучение </a:t>
            </a:r>
            <a:r>
              <a:rPr lang="ru-RU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ЗБР.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ПАРНАЯ КОММУНИКАЦИЯ «УЧИТЕЛЬ-УЧЕНИК» (ТЬЮТОРСТВО  ПЕДАГОГИЧЕСКИХ  «СВЕРСТНИКОВ»)</a:t>
            </a:r>
            <a:b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                                                                                                     </a:t>
            </a:r>
          </a:p>
        </p:txBody>
      </p:sp>
      <p:pic>
        <p:nvPicPr>
          <p:cNvPr id="15366" name="Picture 5" descr="D:\Users\Рабочий стол\Documents\Методический материал\Методическая копилка\Работа\Программа (ПРОдетей)\Смайлик -Руки jpg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764" y="3811587"/>
            <a:ext cx="2003425" cy="2246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6" descr="D:\Users\Рабочий стол\Documents\Методический материал\Методическая копилка\Работа\Программа (ПРОдетей)\Смайлик -Учитель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14906" y="4179570"/>
            <a:ext cx="2112645" cy="2274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Овал 10"/>
          <p:cNvSpPr/>
          <p:nvPr/>
        </p:nvSpPr>
        <p:spPr>
          <a:xfrm>
            <a:off x="3469005" y="4178935"/>
            <a:ext cx="2199005" cy="2275205"/>
          </a:xfrm>
          <a:prstGeom prst="ellips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 eaLnBrk="1" fontAlgn="base">
              <a:lnSpc>
                <a:spcPct val="100000"/>
              </a:lnSpc>
            </a:pPr>
            <a:r>
              <a:rPr lang="en-US" altLang="zh-CN" sz="2800" b="1" kern="1200" dirty="0" err="1">
                <a:solidFill>
                  <a:srgbClr val="254061"/>
                </a:solidFill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ученик</a:t>
            </a:r>
            <a:endParaRPr lang="en-US" altLang="zh-CN" sz="3600" kern="100" dirty="0">
              <a:latin typeface="Calibri" panose="020F0502020204030204"/>
              <a:ea typeface="SimSun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928995" y="4178935"/>
            <a:ext cx="2211705" cy="2275840"/>
          </a:xfrm>
          <a:prstGeom prst="ellips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 eaLnBrk="1" fontAlgn="base">
              <a:lnSpc>
                <a:spcPct val="100000"/>
              </a:lnSpc>
            </a:pPr>
            <a:r>
              <a:rPr lang="en-US" altLang="zh-CN" sz="2800" b="1" kern="1200" dirty="0" err="1">
                <a:solidFill>
                  <a:srgbClr val="254061"/>
                </a:solidFill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учитель</a:t>
            </a:r>
            <a:endParaRPr lang="en-US" altLang="zh-CN" sz="2800" kern="100" dirty="0">
              <a:latin typeface="Calibri" panose="020F0502020204030204"/>
              <a:ea typeface="SimSun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" name="Круговая стрелка 1"/>
          <p:cNvSpPr/>
          <p:nvPr/>
        </p:nvSpPr>
        <p:spPr>
          <a:xfrm rot="10800000">
            <a:off x="2590338" y="4934902"/>
            <a:ext cx="792480" cy="76390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Круговая стрелка 5"/>
          <p:cNvSpPr/>
          <p:nvPr/>
        </p:nvSpPr>
        <p:spPr>
          <a:xfrm rot="18446971">
            <a:off x="8289753" y="5092065"/>
            <a:ext cx="770255" cy="7556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25866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Изображение 1" descr="Губ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605" y="1142547"/>
            <a:ext cx="2017954" cy="1887092"/>
          </a:xfrm>
          <a:prstGeom prst="rect">
            <a:avLst/>
          </a:prstGeom>
        </p:spPr>
      </p:pic>
      <p:pic>
        <p:nvPicPr>
          <p:cNvPr id="3" name="Изображение 2" descr="Ух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973" y="1249180"/>
            <a:ext cx="1916492" cy="194155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5323840" y="1809251"/>
            <a:ext cx="772160" cy="1143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7" name="Прямая со стрелкой 6"/>
          <p:cNvCxnSpPr/>
          <p:nvPr/>
        </p:nvCxnSpPr>
        <p:spPr>
          <a:xfrm>
            <a:off x="5754370" y="2642235"/>
            <a:ext cx="23495" cy="176974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576705"/>
          </a:xfrm>
        </p:spPr>
        <p:txBody>
          <a:bodyPr/>
          <a:lstStyle/>
          <a:p>
            <a:pPr algn="ctr"/>
            <a:r>
              <a:rPr lang="ru-RU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Парная коммуникация «Учитель-ученик</a:t>
            </a:r>
            <a:r>
              <a:rPr lang="ru-RU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»: (Наставник- начинающий педагог)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1" y="1679070"/>
            <a:ext cx="4413559" cy="331292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5" y="1723138"/>
            <a:ext cx="4413559" cy="331292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68" y="3467661"/>
            <a:ext cx="4178930" cy="3136809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20523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altLang="en-US" dirty="0"/>
              <a:t> </a:t>
            </a:r>
            <a:r>
              <a:rPr lang="ru-RU" alt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Тьюторство</a:t>
            </a:r>
            <a:r>
              <a:rPr lang="ru-RU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профессиональных</a:t>
            </a:r>
            <a:r>
              <a:rPr lang="ru-RU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«сверстников</a:t>
            </a:r>
            <a:r>
              <a:rPr lang="ru-RU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»</a:t>
            </a:r>
            <a:endParaRPr lang="ru-RU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26" y="1395730"/>
            <a:ext cx="3162989" cy="421731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88" y="1395730"/>
            <a:ext cx="4602255" cy="345169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016" y="1395730"/>
            <a:ext cx="3423622" cy="456102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00" y="-416560"/>
            <a:ext cx="10972800" cy="95885"/>
          </a:xfrm>
        </p:spPr>
        <p:txBody>
          <a:bodyPr/>
          <a:lstStyle/>
          <a:p>
            <a:endParaRPr lang="ru-RU" altLang="en-US"/>
          </a:p>
        </p:txBody>
      </p:sp>
      <p:pic>
        <p:nvPicPr>
          <p:cNvPr id="3075" name="Picture 2" descr="D:\User\Рабочий стол\Артур Шнабе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305" y="330200"/>
            <a:ext cx="3013075" cy="3385185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2914650" y="3106420"/>
            <a:ext cx="9217025" cy="3353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800" b="1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                                                 </a:t>
            </a:r>
            <a:r>
              <a:rPr lang="ru-RU" sz="2800" b="1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Артур  </a:t>
            </a:r>
            <a:r>
              <a:rPr lang="ru-RU" sz="2800" b="1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Шнабель</a:t>
            </a:r>
            <a:r>
              <a:rPr lang="ru-RU" sz="2800" b="1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/>
            </a:r>
            <a:br>
              <a:rPr lang="ru-RU" sz="2800" b="1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</a:br>
            <a:r>
              <a:rPr lang="ru-RU" sz="2800" b="1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             «Роль педагога состоит в том, чтобы </a:t>
            </a:r>
          </a:p>
          <a:p>
            <a:r>
              <a:rPr lang="ru-RU" sz="2800" b="1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               открывать двери, а не в том, чтобы</a:t>
            </a:r>
          </a:p>
          <a:p>
            <a:r>
              <a:rPr lang="ru-RU" sz="2800" b="1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                          проталкивать в них ученика».  </a:t>
            </a:r>
          </a:p>
          <a:p>
            <a:endParaRPr lang="ru-RU" altLang="en-US" sz="28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ru-RU" altLang="en-US" dirty="0"/>
          </a:p>
          <a:p>
            <a:endParaRPr lang="ru-RU" altLang="en-US" dirty="0"/>
          </a:p>
          <a:p>
            <a:endParaRPr lang="ru-RU" altLang="en-US" dirty="0"/>
          </a:p>
          <a:p>
            <a:endParaRPr lang="ru-RU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2415" y="245110"/>
            <a:ext cx="11075035" cy="1077595"/>
          </a:xfrm>
        </p:spPr>
        <p:txBody>
          <a:bodyPr/>
          <a:lstStyle/>
          <a:p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  Что такая форма работы дает начинающим педагогам:</a:t>
            </a:r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idx="1"/>
          </p:nvPr>
        </p:nvSpPr>
        <p:spPr>
          <a:xfrm>
            <a:off x="831850" y="1489710"/>
            <a:ext cx="10515600" cy="490283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marL="342900" indent="-342900">
              <a:buFont typeface="Wingdings" panose="05000000000000000000" charset="0"/>
              <a:buChar char="q"/>
            </a:pPr>
            <a:r>
              <a:rPr lang="ru-RU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позволяет </a:t>
            </a:r>
            <a:r>
              <a:rPr lang="ru-RU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остаться в зоне «психологического комфорта», так как «обучает» его педагогический «сверстник»;</a:t>
            </a:r>
          </a:p>
          <a:p>
            <a:pPr marL="342900" indent="-342900">
              <a:buFont typeface="Wingdings" panose="05000000000000000000" charset="0"/>
              <a:buChar char="q"/>
            </a:pPr>
            <a:r>
              <a:rPr lang="ru-RU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повышает </a:t>
            </a:r>
            <a:r>
              <a:rPr lang="ru-RU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компетенции, так как начинающий педагог непостоянно находится в позиции «ученик»;</a:t>
            </a:r>
          </a:p>
          <a:p>
            <a:pPr marL="342900" indent="-342900">
              <a:buFont typeface="Wingdings" panose="05000000000000000000" charset="0"/>
              <a:buChar char="q"/>
            </a:pPr>
            <a:r>
              <a:rPr lang="ru-RU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снижает </a:t>
            </a:r>
            <a:r>
              <a:rPr lang="ru-RU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риски авторитарного давления со стороны педагога-</a:t>
            </a:r>
            <a:r>
              <a:rPr lang="ru-RU" altLang="en-US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стажиста</a:t>
            </a:r>
            <a:r>
              <a:rPr lang="ru-RU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" y="415926"/>
            <a:ext cx="11967845" cy="2944219"/>
          </a:xfrm>
        </p:spPr>
        <p:txBody>
          <a:bodyPr/>
          <a:lstStyle/>
          <a:p>
            <a:pPr algn="ctr"/>
            <a:r>
              <a:rPr lang="ru-RU" altLang="en-US" dirty="0"/>
              <a:t/>
            </a:r>
            <a:br>
              <a:rPr lang="ru-RU" altLang="en-US" dirty="0"/>
            </a:br>
            <a:r>
              <a:rPr lang="ru-RU" altLang="en-US" dirty="0"/>
              <a:t/>
            </a:r>
            <a:br>
              <a:rPr lang="ru-RU" altLang="en-US" dirty="0"/>
            </a:br>
            <a:r>
              <a:rPr lang="ru-RU" altLang="en-US" dirty="0"/>
              <a:t/>
            </a:r>
            <a:br>
              <a:rPr lang="ru-RU" altLang="en-US" dirty="0"/>
            </a:br>
            <a:r>
              <a:rPr lang="ru-RU" altLang="en-US" dirty="0"/>
              <a:t/>
            </a:r>
            <a:br>
              <a:rPr lang="ru-RU" altLang="en-US" dirty="0"/>
            </a:br>
            <a:r>
              <a:rPr lang="ru-RU" altLang="en-US" dirty="0"/>
              <a:t>СПАСИБО ЗА ВНИМАНИЕ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751965" y="7599045"/>
            <a:ext cx="10440035" cy="13531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-793213" y="5017135"/>
            <a:ext cx="12985214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1905635" algn="ctr"/>
            <a:endParaRPr lang="ru-RU" altLang="en-US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1905635" algn="ctr"/>
            <a:endParaRPr lang="en-US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94030" y="0"/>
            <a:ext cx="9852025" cy="1714500"/>
          </a:xfrm>
        </p:spPr>
        <p:txBody>
          <a:bodyPr vert="horz" wrap="square" lIns="91440" tIns="45720" rIns="91440" bIns="4572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altLang="ru-RU" dirty="0"/>
              <a:t> </a:t>
            </a:r>
            <a:r>
              <a:rPr lang="ru-RU" alt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Изучены и применяются на практике следующие</a:t>
            </a:r>
            <a:br>
              <a:rPr lang="ru-RU" alt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alt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методики программы «ПРОДЕТЕЙ»: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09600" y="1796415"/>
            <a:ext cx="10972800" cy="4331335"/>
          </a:xfrm>
        </p:spPr>
        <p:txBody>
          <a:bodyPr vert="horz" wrap="square" lIns="91440" tIns="45720" rIns="91440" bIns="45720" anchor="t" anchorCtr="0"/>
          <a:lstStyle/>
          <a:p>
            <a:r>
              <a:rPr lang="ru-RU" alt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«Загадки»;</a:t>
            </a:r>
          </a:p>
          <a:p>
            <a:r>
              <a:rPr lang="ru-RU" alt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«Моделирование письма»;</a:t>
            </a:r>
          </a:p>
          <a:p>
            <a:r>
              <a:rPr lang="ru-RU" alt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«Лаборатория историй»;</a:t>
            </a:r>
          </a:p>
          <a:p>
            <a:r>
              <a:rPr lang="ru-RU" alt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«Волшебная </a:t>
            </a:r>
            <a:r>
              <a:rPr lang="ru-RU" altLang="ru-RU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лупа</a:t>
            </a:r>
            <a:r>
              <a:rPr lang="ru-RU" altLang="ru-RU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».</a:t>
            </a:r>
            <a:endParaRPr lang="ru-RU" alt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ru-RU" altLang="ru-RU" b="1" dirty="0">
              <a:solidFill>
                <a:srgbClr val="7030A0"/>
              </a:solidFill>
            </a:endParaRPr>
          </a:p>
          <a:p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sz="3600" b="1" dirty="0">
                <a:solidFill>
                  <a:srgbClr val="7030A0"/>
                </a:solidFill>
              </a:rPr>
              <a:t>                                 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Загадка 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14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672465"/>
            <a:ext cx="4029075" cy="3021965"/>
          </a:xfrm>
          <a:ln w="57150">
            <a:solidFill>
              <a:schemeClr val="accent1"/>
            </a:solidFill>
          </a:ln>
        </p:spPr>
      </p:pic>
      <p:pic>
        <p:nvPicPr>
          <p:cNvPr id="6148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153" y="741680"/>
            <a:ext cx="3408362" cy="25558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6149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585" y="903923"/>
            <a:ext cx="2212975" cy="295275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6150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222" y="3834335"/>
            <a:ext cx="3841647" cy="287931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6151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92" y="4027804"/>
            <a:ext cx="3747120" cy="24923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2" name="Замещающее содержимое 1" descr="IMG-20210215-WA0054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140677" y="3297555"/>
            <a:ext cx="2964180" cy="395287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09600" y="83185"/>
            <a:ext cx="10972800" cy="596265"/>
          </a:xfrm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ru-RU" dirty="0"/>
              <a:t>                  </a:t>
            </a:r>
            <a: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Моделирование письма</a:t>
            </a:r>
          </a:p>
        </p:txBody>
      </p:sp>
      <p:pic>
        <p:nvPicPr>
          <p:cNvPr id="819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406" y="875664"/>
            <a:ext cx="4140494" cy="3107055"/>
          </a:xfrm>
          <a:ln w="57150">
            <a:solidFill>
              <a:schemeClr val="accent1"/>
            </a:solidFill>
          </a:ln>
        </p:spPr>
      </p:pic>
      <p:pic>
        <p:nvPicPr>
          <p:cNvPr id="8196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093" y="875664"/>
            <a:ext cx="3823970" cy="28676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8197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199" y="4178933"/>
            <a:ext cx="3456940" cy="246761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8198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878" y="3982719"/>
            <a:ext cx="3816763" cy="273359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14630"/>
            <a:ext cx="9144000" cy="11430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«Загадки»+ «Моделирование письма» (от детей), подготовительный этап(«Динозавры»)</a:t>
            </a:r>
            <a:br>
              <a:rPr kumimoji="0" lang="ru-RU" sz="3100" b="1" i="0" u="none" strike="noStrike" kern="1200" cap="none" spc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9" name="Содержимое 3" descr="E:\Documents\Методический материал\Методическая копилка\Работа\Программа (ПРОдетей)\Загадки\Динозавры (Загадки+письмо), старшая группа\23.10.2019г\Фото подготовки к проведению\IMG_20191015_104520_BURST001_COVE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6440" y="1357313"/>
            <a:ext cx="3071813" cy="2857500"/>
          </a:xfrm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20" name="Рисунок 4" descr="E:\Documents\Методический материал\Методическая копилка\Работа\Программа (ПРОдетей)\Загадки\Динозавры (Загадки+письмо), старшая группа\23.10.2019г\Фото подготовки к проведению\IMG_20191014_112431_BURST001_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868" y="1357313"/>
            <a:ext cx="2892425" cy="285750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221" name="Рисунок 5" descr="E:\Documents\Методический материал\Методическая копилка\Работа\Программа (ПРОдетей)\Загадки\Динозавры (Загадки+письмо), старшая группа\23.10.2019г\Фото подготовки к проведению\IMG_20191014_112739_BURST001_CO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978" y="1357313"/>
            <a:ext cx="3214687" cy="285750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222" name="Рисунок 6" descr="E:\Documents\Методический материал\Методическая копилка\Работа\Программа (ПРОдетей)\Загадки\Динозавры (Загадки+письмо), старшая группа\23.10.2019г\Фото подготовки к проведению\IMG_20191014_112947_BURST001_COV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40" y="4215130"/>
            <a:ext cx="3543300" cy="265747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223" name="Рисунок 8" descr="E:\Documents\Методический материал\Методическая копилка\Работа\Программа (ПРОдетей)\Загадки\Динозавры (Загадки+письмо), старшая группа\23.10.2019г\Фото подготовки к проведению\IMG_20191014_113514_BURST001_COV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423" y="4214813"/>
            <a:ext cx="3071812" cy="2643187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224" name="Рисунок 9" descr="E:\Documents\Методический материал\Методическая копилка\Работа\Программа (ПРОдетей)\Загадки\Динозавры (Загадки+письмо), старшая группа\23.10.2019г\Фото подготовки к проведению\IMG_20191014_113832_BURST001_COV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4263" y="4214813"/>
            <a:ext cx="3071812" cy="2643187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ru-RU" dirty="0"/>
              <a:t>                   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Лаборатория историй </a:t>
            </a:r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75" y="1120775"/>
            <a:ext cx="4200525" cy="3149600"/>
          </a:xfrm>
          <a:ln w="57150">
            <a:solidFill>
              <a:schemeClr val="accent1"/>
            </a:solidFill>
          </a:ln>
        </p:spPr>
      </p:pic>
      <p:pic>
        <p:nvPicPr>
          <p:cNvPr id="11268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365" y="2620010"/>
            <a:ext cx="5299075" cy="397383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sz="3200" b="1" dirty="0">
                <a:solidFill>
                  <a:srgbClr val="7030A0"/>
                </a:solidFill>
              </a:rPr>
              <a:t>          </a:t>
            </a:r>
            <a:r>
              <a:rPr lang="ru-RU" alt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«Лаборатория историй»</a:t>
            </a:r>
          </a:p>
        </p:txBody>
      </p:sp>
      <p:pic>
        <p:nvPicPr>
          <p:cNvPr id="12291" name="Picture 2" descr="E:\Documents\Методический материал\Методическая копилка\Работа\Программа (ПРОдетей)\Лабаратория историй\Динозавры (старшая группа, 25.09.2019г.)\Снимок вопроса -обсужден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71563"/>
            <a:ext cx="3255963" cy="328612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2" name="Picture 3" descr="E:\Documents\Методический материал\Методическая копилка\Работа\Программа (ПРОдетей)\Лабаратория историй\Динозавры (старшая группа, 25.09.2019г.)\Снимок сказк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1071563"/>
            <a:ext cx="5857875" cy="5786437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3" name="Рисунок 9" descr="E:\Documents\Методический материал\Методическая копилка\Работа\Программа (ПРОдетей)\Лабаратория историй\Динозавры (старшая группа, 25.09.2019г.)\Фото\IMG_20190925_0944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429125"/>
            <a:ext cx="3195638" cy="242887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809625"/>
          </a:xfrm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ru-RU" alt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«Лаборатория историй»+ «Моделирование письма»</a:t>
            </a:r>
            <a:br>
              <a:rPr lang="ru-RU" alt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alt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(тема: «Космос»)</a:t>
            </a:r>
          </a:p>
        </p:txBody>
      </p:sp>
      <p:pic>
        <p:nvPicPr>
          <p:cNvPr id="13315" name="Содержимое 3" descr="E:\Documents\Методический материал\Методическая копилка\Работа\Программа (ПРОдетей)\Лабаратория историй\Подготовительная группа (Космос. 02.04.2019г.)\Фото общие\IMG_20190402_0946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285875"/>
            <a:ext cx="2714625" cy="2928938"/>
          </a:xfrm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316" name="Рисунок 5" descr="E:\Documents\Методический материал\Методическая копилка\Работа\Программа (ПРОдетей)\Лабаратория историй\Подготовительная группа (Космос. 02.04.2019г.)\Фото общие\IMG_20190402_094546_BURST001_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8" y="1285875"/>
            <a:ext cx="3200400" cy="271462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317" name="Рисунок 6" descr="E:\Documents\Методический материал\Методическая копилка\Работа\Программа (ПРОдетей)\Лабаратория историй\Подготовительная группа (Космос. 02.04.2019г.)\Фото (Лиза)\IMG_20190402_095937_BURST001_CO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286250"/>
            <a:ext cx="2786063" cy="257175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318" name="Рисунок 7" descr="E:\Documents\Методический материал\Методическая копилка\Работа\Программа (ПРОдетей)\Лабаратория историй\Подготовительная группа (Космос. 02.04.2019г.)\Фото (Лиза)\IMG_20190402_1000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188" y="4071938"/>
            <a:ext cx="3162300" cy="278606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319" name="Рисунок 8" descr="E:\Documents\Методический материал\Методическая копилка\Работа\Программа (ПРОдетей)\Лабаратория историй\Подготовительная группа (Космос. 02.04.2019г.)\Фото (Лиза)\IMG_20190402_100415_BURST001_COV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0438" y="4071938"/>
            <a:ext cx="3357562" cy="278606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320" name="Рисунок 9" descr="E:\Documents\Методический материал\Методическая копилка\Работа\Программа (ПРОдетей)\Лабаратория историй\Подготовительная группа (Космос. 02.04.2019г.)\Фото  (Максим)\IMG_20190402_1032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0438" y="1285875"/>
            <a:ext cx="3357562" cy="271462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234</Words>
  <Application>Microsoft Office PowerPoint</Application>
  <PresentationFormat>Широкоэкранный</PresentationFormat>
  <Paragraphs>43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SimSun</vt:lpstr>
      <vt:lpstr>Arial</vt:lpstr>
      <vt:lpstr>Calibri</vt:lpstr>
      <vt:lpstr>Times New Roman</vt:lpstr>
      <vt:lpstr>Wingdings</vt:lpstr>
      <vt:lpstr>Blue Waves</vt:lpstr>
      <vt:lpstr>««ПРОДЕТЕЙ» и не только в коррекционной работе учителя-логопеда ДОУ»</vt:lpstr>
      <vt:lpstr>Презентация PowerPoint</vt:lpstr>
      <vt:lpstr> Изучены и применяются на практике следующие               методики программы «ПРОДЕТЕЙ»:</vt:lpstr>
      <vt:lpstr>                                  Загадка </vt:lpstr>
      <vt:lpstr>                   Моделирование письма</vt:lpstr>
      <vt:lpstr>  «Загадки»+ «Моделирование письма» (от детей), подготовительный этап(«Динозавры»)  </vt:lpstr>
      <vt:lpstr>                      Лаборатория историй </vt:lpstr>
      <vt:lpstr>          «Лаборатория историй»</vt:lpstr>
      <vt:lpstr>«Лаборатория историй»+ «Моделирование письма»  (тема: «Космос»)</vt:lpstr>
      <vt:lpstr>                           «Волшебная лупа»</vt:lpstr>
      <vt:lpstr>Интеграция «Волшебная лупа»+ «Парные коммуникации»</vt:lpstr>
      <vt:lpstr>       «Волшебная лупа»(тема: «Деревья»)</vt:lpstr>
      <vt:lpstr>                    «Волшебная лупа»               (тема: «Животные Севера»)</vt:lpstr>
      <vt:lpstr>Технология «Волшебная лупа» в домашних условиях</vt:lpstr>
      <vt:lpstr>Презентация PowerPoint</vt:lpstr>
      <vt:lpstr>постулаты личностно -ориентированной модели образования, и неважно, ребенка или начинающего педагога:</vt:lpstr>
      <vt:lpstr>     ПАРНАЯ КОММУНИКАЦИЯ «УЧИТЕЛЬ-УЧЕНИК» (ТЬЮТОРСТВО  ПЕДАГОГИЧЕСКИХ  «СВЕРСТНИКОВ»)                                                                                                              </vt:lpstr>
      <vt:lpstr>Парная коммуникация «Учитель-ученик»: (Наставник- начинающий педагог)</vt:lpstr>
      <vt:lpstr> Тьюторство профессиональных «сверстников»</vt:lpstr>
      <vt:lpstr>       Что такая форма работы дает начинающим педагогам:</vt:lpstr>
      <vt:lpstr>   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Ольга</dc:creator>
  <cp:lastModifiedBy>User</cp:lastModifiedBy>
  <cp:revision>47</cp:revision>
  <dcterms:created xsi:type="dcterms:W3CDTF">2022-09-06T04:05:00Z</dcterms:created>
  <dcterms:modified xsi:type="dcterms:W3CDTF">2022-12-06T12:32:00Z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A0112E45FC034DF0B8240F662FDF1139</vt:lpwstr>
  </property>
  <property fmtid="{D5CDD505-2E9C-101B-9397-08002B2CF9AE}" pid="3" name="KSOProductBuildVer">
    <vt:lpwstr>1049-11.2.0.10463</vt:lpwstr>
  </property>
</Properties>
</file>