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0" r:id="rId1"/>
  </p:sldMasterIdLst>
  <p:sldIdLst>
    <p:sldId id="256" r:id="rId2"/>
    <p:sldId id="257" r:id="rId3"/>
    <p:sldId id="258" r:id="rId4"/>
    <p:sldId id="259" r:id="rId5"/>
    <p:sldId id="272" r:id="rId6"/>
    <p:sldId id="260" r:id="rId7"/>
    <p:sldId id="274" r:id="rId8"/>
    <p:sldId id="285" r:id="rId9"/>
    <p:sldId id="261" r:id="rId10"/>
    <p:sldId id="287" r:id="rId11"/>
    <p:sldId id="298" r:id="rId12"/>
    <p:sldId id="288" r:id="rId13"/>
    <p:sldId id="290" r:id="rId14"/>
    <p:sldId id="262" r:id="rId15"/>
    <p:sldId id="292" r:id="rId16"/>
    <p:sldId id="294" r:id="rId17"/>
    <p:sldId id="296" r:id="rId18"/>
    <p:sldId id="263" r:id="rId19"/>
    <p:sldId id="265" r:id="rId20"/>
    <p:sldId id="266" r:id="rId21"/>
    <p:sldId id="267" r:id="rId22"/>
    <p:sldId id="268" r:id="rId23"/>
    <p:sldId id="269" r:id="rId24"/>
    <p:sldId id="270" r:id="rId25"/>
    <p:sldId id="299" r:id="rId26"/>
    <p:sldId id="301" r:id="rId27"/>
    <p:sldId id="303" r:id="rId28"/>
    <p:sldId id="275" r:id="rId29"/>
    <p:sldId id="276" r:id="rId30"/>
    <p:sldId id="277" r:id="rId31"/>
    <p:sldId id="278" r:id="rId32"/>
    <p:sldId id="304" r:id="rId33"/>
    <p:sldId id="305" r:id="rId34"/>
    <p:sldId id="306" r:id="rId35"/>
    <p:sldId id="307" r:id="rId36"/>
    <p:sldId id="30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1842016-BC87-4FE2-A7E5-2B0091014226}">
          <p14:sldIdLst>
            <p14:sldId id="256"/>
            <p14:sldId id="257"/>
            <p14:sldId id="258"/>
            <p14:sldId id="259"/>
            <p14:sldId id="272"/>
            <p14:sldId id="260"/>
            <p14:sldId id="274"/>
            <p14:sldId id="285"/>
            <p14:sldId id="261"/>
            <p14:sldId id="287"/>
            <p14:sldId id="298"/>
            <p14:sldId id="288"/>
            <p14:sldId id="290"/>
            <p14:sldId id="262"/>
            <p14:sldId id="292"/>
            <p14:sldId id="294"/>
            <p14:sldId id="296"/>
            <p14:sldId id="263"/>
            <p14:sldId id="265"/>
            <p14:sldId id="266"/>
            <p14:sldId id="267"/>
            <p14:sldId id="268"/>
            <p14:sldId id="269"/>
            <p14:sldId id="270"/>
            <p14:sldId id="299"/>
            <p14:sldId id="301"/>
            <p14:sldId id="303"/>
            <p14:sldId id="275"/>
            <p14:sldId id="276"/>
            <p14:sldId id="277"/>
            <p14:sldId id="278"/>
            <p14:sldId id="304"/>
            <p14:sldId id="305"/>
            <p14:sldId id="306"/>
            <p14:sldId id="307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13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74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04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25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112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60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56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161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08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772C379-9A7C-4C87-A116-CBE9F58B04C5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59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13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6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3.jpg"/><Relationship Id="rId3" Type="http://schemas.openxmlformats.org/officeDocument/2006/relationships/image" Target="../media/image92.jpg"/><Relationship Id="rId21" Type="http://schemas.openxmlformats.org/officeDocument/2006/relationships/image" Target="../media/image110.jpg"/><Relationship Id="rId7" Type="http://schemas.openxmlformats.org/officeDocument/2006/relationships/image" Target="../media/image96.jpg"/><Relationship Id="rId12" Type="http://schemas.openxmlformats.org/officeDocument/2006/relationships/image" Target="../media/image101.jpg"/><Relationship Id="rId17" Type="http://schemas.openxmlformats.org/officeDocument/2006/relationships/image" Target="../media/image106.PNG"/><Relationship Id="rId25" Type="http://schemas.openxmlformats.org/officeDocument/2006/relationships/image" Target="../media/image112.jp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jpg"/><Relationship Id="rId11" Type="http://schemas.openxmlformats.org/officeDocument/2006/relationships/image" Target="../media/image100.PNG"/><Relationship Id="rId24" Type="http://schemas.openxmlformats.org/officeDocument/2006/relationships/image" Target="../media/image91.wmf"/><Relationship Id="rId5" Type="http://schemas.openxmlformats.org/officeDocument/2006/relationships/image" Target="../media/image94.jpg"/><Relationship Id="rId15" Type="http://schemas.openxmlformats.org/officeDocument/2006/relationships/image" Target="../media/image104.jpg"/><Relationship Id="rId23" Type="http://schemas.openxmlformats.org/officeDocument/2006/relationships/oleObject" Target="../embeddings/oleObject1.bin"/><Relationship Id="rId10" Type="http://schemas.openxmlformats.org/officeDocument/2006/relationships/image" Target="../media/image99.jpg"/><Relationship Id="rId19" Type="http://schemas.openxmlformats.org/officeDocument/2006/relationships/image" Target="../media/image108.png"/><Relationship Id="rId4" Type="http://schemas.openxmlformats.org/officeDocument/2006/relationships/image" Target="../media/image93.jpg"/><Relationship Id="rId9" Type="http://schemas.openxmlformats.org/officeDocument/2006/relationships/image" Target="../media/image98.jpg"/><Relationship Id="rId14" Type="http://schemas.openxmlformats.org/officeDocument/2006/relationships/image" Target="../media/image103.jpg"/><Relationship Id="rId22" Type="http://schemas.openxmlformats.org/officeDocument/2006/relationships/image" Target="../media/image111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BD086-570D-4C27-A0BD-D56B516F2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363" y="74428"/>
            <a:ext cx="11546958" cy="3269301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err="1">
                <a:solidFill>
                  <a:schemeClr val="tx2">
                    <a:lumMod val="50000"/>
                  </a:schemeClr>
                </a:solidFill>
              </a:rPr>
              <a:t>ПРОдетей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 с особыми образовательными потребностями в программе </a:t>
            </a:r>
            <a:r>
              <a:rPr lang="ru-RU" sz="4400" b="1" i="1" dirty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4400" b="1" i="1" dirty="0" err="1">
                <a:solidFill>
                  <a:schemeClr val="tx2">
                    <a:lumMod val="50000"/>
                  </a:schemeClr>
                </a:solidFill>
              </a:rPr>
              <a:t>ПРОдетей</a:t>
            </a:r>
            <a:r>
              <a:rPr lang="ru-RU" sz="4400" b="1" i="1" dirty="0">
                <a:solidFill>
                  <a:schemeClr val="tx2">
                    <a:lumMod val="50000"/>
                  </a:schemeClr>
                </a:solidFill>
              </a:rPr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6C4886-483A-44A0-B031-950134EB8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2061522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МКДОУ д/с № 465 г. Новосибирска,  </a:t>
            </a:r>
          </a:p>
          <a:p>
            <a:pPr algn="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учитель-логопед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Каночкина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О.Е.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b="1">
                <a:solidFill>
                  <a:schemeClr val="tx2">
                    <a:lumMod val="50000"/>
                  </a:schemeClr>
                </a:solidFill>
              </a:rPr>
              <a:t>02.09.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2020г.</a:t>
            </a:r>
          </a:p>
        </p:txBody>
      </p:sp>
    </p:spTree>
    <p:extLst>
      <p:ext uri="{BB962C8B-B14F-4D97-AF65-F5344CB8AC3E}">
        <p14:creationId xmlns:p14="http://schemas.microsoft.com/office/powerpoint/2010/main" val="222687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2E94D-A52D-4830-AA1A-FA45A065F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tx2"/>
                </a:solidFill>
              </a:rPr>
              <a:t>«Волшебная лупа»(тема: «Деревья»)</a:t>
            </a:r>
          </a:p>
        </p:txBody>
      </p:sp>
      <p:pic>
        <p:nvPicPr>
          <p:cNvPr id="11267" name="Picture 2" descr="E:\Documents\Методический материал\Методическая копилка\Работа\Программа (ПРОдетей)\Волшебная лупа\Кора деревьев,старшая группа, 13.11.2019г.)\Снимок плана.PNG">
            <a:extLst>
              <a:ext uri="{FF2B5EF4-FFF2-40B4-BE49-F238E27FC236}">
                <a16:creationId xmlns:a16="http://schemas.microsoft.com/office/drawing/2014/main" id="{5DD45AEE-0D83-41B5-A610-5E557BF9F8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" y="711994"/>
            <a:ext cx="4575175" cy="3454400"/>
          </a:xfr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268" name="Рисунок 4" descr="E:\Documents\Методический материал\Методическая копилка\Работа\Программа (ПРОдетей)\Волшебная лупа\Кора деревьев,старшая группа, 13.11.2019г.)\Фото\IMG_20191113_094004_BURST001_COVER.jpg">
            <a:extLst>
              <a:ext uri="{FF2B5EF4-FFF2-40B4-BE49-F238E27FC236}">
                <a16:creationId xmlns:a16="http://schemas.microsoft.com/office/drawing/2014/main" id="{C1C69F9F-91D4-4310-A9B9-9F54B13EE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259" y="4710558"/>
            <a:ext cx="2928937" cy="2100262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Рисунок 5" descr="E:\Documents\Методический материал\Методическая копилка\Работа\Программа (ПРОдетей)\Волшебная лупа\Кора деревьев,старшая группа, 13.11.2019г.)\Фото\IMG_20191113_094426_BURST001_COVER.jpg">
            <a:extLst>
              <a:ext uri="{FF2B5EF4-FFF2-40B4-BE49-F238E27FC236}">
                <a16:creationId xmlns:a16="http://schemas.microsoft.com/office/drawing/2014/main" id="{E1B7BDCA-E806-4DD5-ABF8-62E87EEB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63" y="2346327"/>
            <a:ext cx="3071812" cy="271462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Рисунок 6" descr="E:\Documents\Методический материал\Методическая копилка\Работа\Программа (ПРОдетей)\Волшебная лупа\Кора деревьев,старшая группа, 13.11.2019г.)\Фото\IMG_20191113_094553_BURST001_COVER.jpg">
            <a:extLst>
              <a:ext uri="{FF2B5EF4-FFF2-40B4-BE49-F238E27FC236}">
                <a16:creationId xmlns:a16="http://schemas.microsoft.com/office/drawing/2014/main" id="{BF556C21-2F71-4249-BE02-0C2780251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265946"/>
            <a:ext cx="3143250" cy="257175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Рисунок 7" descr="E:\Documents\Методический материал\Методическая копилка\Работа\Программа (ПРОдетей)\Волшебная лупа\Кора деревьев,старшая группа, 13.11.2019г.)\Фото\IMG_20191113_101756_BURST001_COVER.jpg">
            <a:extLst>
              <a:ext uri="{FF2B5EF4-FFF2-40B4-BE49-F238E27FC236}">
                <a16:creationId xmlns:a16="http://schemas.microsoft.com/office/drawing/2014/main" id="{2DAC2D4E-93B4-4BA8-BBB1-0A712908A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728" y="2857500"/>
            <a:ext cx="3062327" cy="207168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Рисунок 8" descr="E:\Documents\Методический материал\Методическая копилка\Работа\Программа (ПРОдетей)\Волшебная лупа\Кора деревьев,старшая группа, 13.11.2019г.)\Фото\IMG_20191113_101553_BURST001_COVER.jpg">
            <a:extLst>
              <a:ext uri="{FF2B5EF4-FFF2-40B4-BE49-F238E27FC236}">
                <a16:creationId xmlns:a16="http://schemas.microsoft.com/office/drawing/2014/main" id="{FEF46640-CC82-4B08-BB9E-477B7473C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596" y="153988"/>
            <a:ext cx="3143250" cy="207168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Рисунок 9" descr="E:\Documents\Методический материал\Методическая копилка\Работа\Программа (ПРОдетей)\Волшебная лупа\Кора деревьев,старшая группа, 13.11.2019г.)\Фото\IMG_20191113_130457_BURST001_COVER.jpg">
            <a:extLst>
              <a:ext uri="{FF2B5EF4-FFF2-40B4-BE49-F238E27FC236}">
                <a16:creationId xmlns:a16="http://schemas.microsoft.com/office/drawing/2014/main" id="{415011FD-A2E5-4A22-957D-4464A2DB6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980" y="4573921"/>
            <a:ext cx="3972220" cy="226377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Рисунок 10" descr="E:\Documents\Методический материал\Методическая копилка\Работа\Программа (ПРОдетей)\Волшебная лупа\Кора деревьев,старшая группа, 13.11.2019г.)\Фото\IMG_20191113_130330_BURST001_COVER.jpg">
            <a:extLst>
              <a:ext uri="{FF2B5EF4-FFF2-40B4-BE49-F238E27FC236}">
                <a16:creationId xmlns:a16="http://schemas.microsoft.com/office/drawing/2014/main" id="{39948F49-26E3-4996-9BD4-ADA676B4D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38" y="711994"/>
            <a:ext cx="3561906" cy="200025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1354B8AB-E422-4031-BEA7-DD698FDF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25487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solidFill>
                  <a:schemeClr val="tx2"/>
                </a:solidFill>
              </a:rPr>
              <a:t>Технология «Волшебная лупа» в домашних условиях</a:t>
            </a:r>
            <a:endParaRPr lang="ru-RU" altLang="ru-RU" dirty="0">
              <a:solidFill>
                <a:schemeClr val="tx2"/>
              </a:solidFill>
            </a:endParaRPr>
          </a:p>
        </p:txBody>
      </p:sp>
      <p:pic>
        <p:nvPicPr>
          <p:cNvPr id="13315" name="Picture 2" descr="D:\User\Рабочий стол\57840053_2241497889250278_765491703338500096_o.jpg">
            <a:extLst>
              <a:ext uri="{FF2B5EF4-FFF2-40B4-BE49-F238E27FC236}">
                <a16:creationId xmlns:a16="http://schemas.microsoft.com/office/drawing/2014/main" id="{8A2BCA98-E353-46E8-8E63-A618C6F7F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1" y="1214438"/>
            <a:ext cx="6225254" cy="5643562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3" descr="D:\User\Рабочий стол\58461895_2241498005916933_2502905561977192448_o.jpg">
            <a:extLst>
              <a:ext uri="{FF2B5EF4-FFF2-40B4-BE49-F238E27FC236}">
                <a16:creationId xmlns:a16="http://schemas.microsoft.com/office/drawing/2014/main" id="{A7AB1021-A8B3-4426-8259-F93C5C0BF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14438"/>
            <a:ext cx="6667500" cy="5643562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F21BE-CA56-4EF9-9AD9-F7021CECE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180753"/>
            <a:ext cx="9607661" cy="659219"/>
          </a:xfrm>
        </p:spPr>
        <p:txBody>
          <a:bodyPr/>
          <a:lstStyle/>
          <a:p>
            <a:pPr algn="ctr"/>
            <a:r>
              <a:rPr lang="ru-RU" b="1" dirty="0"/>
              <a:t>«Лаборатория историй» (Вербальная лупа)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03351F-0EBF-4840-A37E-C6BE33A2A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191" y="925034"/>
            <a:ext cx="4645152" cy="839972"/>
          </a:xfrm>
        </p:spPr>
        <p:txBody>
          <a:bodyPr/>
          <a:lstStyle/>
          <a:p>
            <a:pPr algn="ctr"/>
            <a:r>
              <a:rPr lang="ru-RU" b="1" dirty="0"/>
              <a:t>Традиционная система обучения рассказыванию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522BAA-D8C8-4A8A-911E-4BE54C930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1" y="1850069"/>
            <a:ext cx="4645152" cy="361865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Доминирует взрослый, он определяет круг наводящих вопросов, поправляет и оценивает ребенка;</a:t>
            </a:r>
          </a:p>
          <a:p>
            <a:r>
              <a:rPr lang="ru-RU" b="1" dirty="0"/>
              <a:t>Чтобы создать рассказ ребенок должен  ответить на множество вопросов, точно предугадать предпочтительные для взрослого ответы;</a:t>
            </a:r>
          </a:p>
          <a:p>
            <a:r>
              <a:rPr lang="ru-RU" b="1" dirty="0"/>
              <a:t>Формируются ЗУН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C0EAE2-46C2-4BAD-B116-07C99E471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2362" y="925034"/>
            <a:ext cx="4645152" cy="744278"/>
          </a:xfrm>
        </p:spPr>
        <p:txBody>
          <a:bodyPr/>
          <a:lstStyle/>
          <a:p>
            <a:pPr algn="ctr"/>
            <a:r>
              <a:rPr lang="ru-RU" b="1" dirty="0"/>
              <a:t>«Лаборатория историй»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89F3DB5-AB17-43C5-AB15-ADE8F6975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2362" y="1850069"/>
            <a:ext cx="4645152" cy="3608793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Доминанта или отсутствует, или переводится на партнера по коммуникации;</a:t>
            </a:r>
          </a:p>
          <a:p>
            <a:r>
              <a:rPr lang="ru-RU" b="1" dirty="0"/>
              <a:t>Обсуждение истории идет через призму одного вопроса, ребенок в составлении рассказа не распыляется на множество вопросов;</a:t>
            </a:r>
          </a:p>
          <a:p>
            <a:r>
              <a:rPr lang="ru-RU" b="1" dirty="0"/>
              <a:t>Формируются и развиваются речевые компетенции;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Позволяет работать через «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тьюторство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сверстников».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01042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BB5E60BC-E858-4887-916C-22054B64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/>
          <a:lstStyle/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</a:rPr>
              <a:t>«Лаборатория историй»</a:t>
            </a:r>
          </a:p>
        </p:txBody>
      </p:sp>
      <p:pic>
        <p:nvPicPr>
          <p:cNvPr id="9219" name="Picture 2" descr="E:\Documents\Методический материал\Методическая копилка\Работа\Программа (ПРОдетей)\Лабаратория историй\Динозавры (старшая группа, 25.09.2019г.)\Снимок вопроса -обсуждения.PNG">
            <a:extLst>
              <a:ext uri="{FF2B5EF4-FFF2-40B4-BE49-F238E27FC236}">
                <a16:creationId xmlns:a16="http://schemas.microsoft.com/office/drawing/2014/main" id="{A9D49B1D-3AB8-4B74-AD85-C630F710E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3" y="880178"/>
            <a:ext cx="3255963" cy="328612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E:\Documents\Методический материал\Методическая копилка\Работа\Программа (ПРОдетей)\Лабаратория историй\Динозавры (старшая группа, 25.09.2019г.)\Снимок сказки.PNG">
            <a:extLst>
              <a:ext uri="{FF2B5EF4-FFF2-40B4-BE49-F238E27FC236}">
                <a16:creationId xmlns:a16="http://schemas.microsoft.com/office/drawing/2014/main" id="{4BE9FD27-0007-41FD-8501-08D3317DB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98" y="880178"/>
            <a:ext cx="5857875" cy="578643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Рисунок 9" descr="E:\Documents\Методический материал\Методическая копилка\Работа\Программа (ПРОдетей)\Лабаратория историй\Динозавры (старшая группа, 25.09.2019г.)\Фото\IMG_20190925_094415.jpg">
            <a:extLst>
              <a:ext uri="{FF2B5EF4-FFF2-40B4-BE49-F238E27FC236}">
                <a16:creationId xmlns:a16="http://schemas.microsoft.com/office/drawing/2014/main" id="{E13E5A6F-2612-45AC-B214-6D350367D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3" y="4301536"/>
            <a:ext cx="3195638" cy="242887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23D5D-26B3-4DB6-A839-D9912901F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9" y="95700"/>
            <a:ext cx="8643154" cy="623966"/>
          </a:xfrm>
        </p:spPr>
        <p:txBody>
          <a:bodyPr/>
          <a:lstStyle/>
          <a:p>
            <a:pPr algn="ctr"/>
            <a:r>
              <a:rPr lang="ru-RU" b="1" dirty="0"/>
              <a:t>«Модель письма»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67A219-E7B7-4EA3-A418-24E9D2BBC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239" y="885825"/>
            <a:ext cx="8630446" cy="4657725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2FB828A-9EE5-4EFC-9578-988BFD082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03775"/>
              </p:ext>
            </p:extLst>
          </p:nvPr>
        </p:nvGraphicFramePr>
        <p:xfrm>
          <a:off x="-85060" y="719666"/>
          <a:ext cx="12296111" cy="6302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9603">
                  <a:extLst>
                    <a:ext uri="{9D8B030D-6E8A-4147-A177-3AD203B41FA5}">
                      <a16:colId xmlns:a16="http://schemas.microsoft.com/office/drawing/2014/main" val="3443389885"/>
                    </a:ext>
                  </a:extLst>
                </a:gridCol>
                <a:gridCol w="7276508">
                  <a:extLst>
                    <a:ext uri="{9D8B030D-6E8A-4147-A177-3AD203B41FA5}">
                      <a16:colId xmlns:a16="http://schemas.microsoft.com/office/drawing/2014/main" val="2091749238"/>
                    </a:ext>
                  </a:extLst>
                </a:gridCol>
              </a:tblGrid>
              <a:tr h="5452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Традиционная</a:t>
                      </a:r>
                      <a:r>
                        <a:rPr lang="ru-RU" sz="1800" b="1" baseline="0" dirty="0"/>
                        <a:t>  система</a:t>
                      </a:r>
                      <a:endParaRPr lang="ru-RU" sz="1800" b="1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«Модель письма»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44793"/>
                  </a:ext>
                </a:extLst>
              </a:tr>
              <a:tr h="778908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Мотивация минимальная (сообщение, как правило, не связано с интересами</a:t>
                      </a:r>
                      <a:r>
                        <a:rPr lang="ru-RU" sz="16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и деятельностью самих детей)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Оптимальная мотивация (сообщение связано с деятельностью и интересами детей)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2706458158"/>
                  </a:ext>
                </a:extLst>
              </a:tr>
              <a:tr h="778908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Учебно-дисциплинарная модель образования (доминанта взрослого, ребенок </a:t>
                      </a:r>
                      <a:r>
                        <a:rPr lang="ru-RU" sz="16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всегда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        ученик)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Личностно-ориентированная</a:t>
                      </a:r>
                      <a:r>
                        <a:rPr lang="ru-RU" sz="16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модель образования </a:t>
                      </a:r>
                    </a:p>
                    <a:p>
                      <a:r>
                        <a:rPr lang="ru-RU" sz="16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(взрослый           партнер, ребенок  </a:t>
                      </a:r>
                      <a:r>
                        <a:rPr lang="ru-RU" sz="1600" b="1" u="sng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может быть сам учителем, </a:t>
                      </a:r>
                      <a:r>
                        <a:rPr lang="ru-RU" sz="1600" b="1" u="none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присутствует «баланс инициатив»)</a:t>
                      </a:r>
                      <a:endParaRPr lang="ru-RU" sz="1600" b="1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393173965"/>
                  </a:ext>
                </a:extLst>
              </a:tr>
              <a:tr h="545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Обязательное присутствие взрослого</a:t>
                      </a:r>
                    </a:p>
                    <a:p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Необязательное присутствие взрослого каждый раз</a:t>
                      </a:r>
                    </a:p>
                    <a:p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582259"/>
                  </a:ext>
                </a:extLst>
              </a:tr>
              <a:tr h="7789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Работа начинается, в лучшем случае, с 5- 6  лет</a:t>
                      </a:r>
                    </a:p>
                    <a:p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Работа начинается с  раннего возраста</a:t>
                      </a:r>
                    </a:p>
                    <a:p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761772"/>
                  </a:ext>
                </a:extLst>
              </a:tr>
              <a:tr h="10125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Занятия  строго регламентированы</a:t>
                      </a:r>
                      <a:r>
                        <a:rPr lang="ru-RU" sz="16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по дням и часам (1-2 раза в неделю по 15 минут)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Не имеет строгой регламентации по дням и часам</a:t>
                      </a:r>
                      <a:r>
                        <a:rPr lang="ru-RU" sz="16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(позволяет заниматься каждый день и не один раз в день)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556586"/>
                  </a:ext>
                </a:extLst>
              </a:tr>
              <a:tr h="315888">
                <a:tc>
                  <a:txBody>
                    <a:bodyPr/>
                    <a:lstStyle/>
                    <a:p>
                      <a:r>
                        <a:rPr lang="ru-RU" sz="1600" b="1" dirty="0"/>
                        <a:t>Игнорирует и искажает  архаичность становления письменной речи (от сообщения к з/б анализу)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Учитывает психологию формирования письма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91524"/>
                  </a:ext>
                </a:extLst>
              </a:tr>
              <a:tr h="315888">
                <a:tc>
                  <a:txBody>
                    <a:bodyPr/>
                    <a:lstStyle/>
                    <a:p>
                      <a:r>
                        <a:rPr lang="ru-RU" sz="1600" b="1" dirty="0"/>
                        <a:t>Формирует ЗУН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Формирует и развивает речевые компетенции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Позволяет работать через «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тьюторство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сверстников».</a:t>
                      </a:r>
                    </a:p>
                    <a:p>
                      <a:endParaRPr lang="ru-RU" sz="1600" b="1" dirty="0"/>
                    </a:p>
                    <a:p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936444"/>
                  </a:ext>
                </a:extLst>
              </a:tr>
            </a:tbl>
          </a:graphicData>
        </a:graphic>
      </p:graphicFrame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86139741-1402-4BFA-AA21-C96184D60689}"/>
              </a:ext>
            </a:extLst>
          </p:cNvPr>
          <p:cNvCxnSpPr/>
          <p:nvPr/>
        </p:nvCxnSpPr>
        <p:spPr>
          <a:xfrm>
            <a:off x="3594913" y="2584820"/>
            <a:ext cx="2952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DD9A31F-FD5D-41AA-BA1F-DDA831EAD669}"/>
              </a:ext>
            </a:extLst>
          </p:cNvPr>
          <p:cNvCxnSpPr/>
          <p:nvPr/>
        </p:nvCxnSpPr>
        <p:spPr>
          <a:xfrm>
            <a:off x="6006066" y="2584820"/>
            <a:ext cx="5048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130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2F905-6C62-4056-8402-40F5EC04E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93" y="0"/>
            <a:ext cx="11972260" cy="71437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«Загадки» + «Модель письма» («Динозавры»)      </a:t>
            </a:r>
          </a:p>
        </p:txBody>
      </p:sp>
      <p:pic>
        <p:nvPicPr>
          <p:cNvPr id="6147" name="Picture 2" descr="E:\Documents\Методический материал\Методическая копилка\Работа\Программа (ПРОдетей)\Загадки\Динозавры (Загадки+письмо), старшая группа\16.10.2019г\Снимок 2.PNG">
            <a:extLst>
              <a:ext uri="{FF2B5EF4-FFF2-40B4-BE49-F238E27FC236}">
                <a16:creationId xmlns:a16="http://schemas.microsoft.com/office/drawing/2014/main" id="{94C1F8D0-33B6-4286-A115-7B5CA3BF0D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047" y="642939"/>
            <a:ext cx="6943503" cy="2600325"/>
          </a:xfr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6148" name="Picture 3" descr="E:\Documents\Методический материал\Методическая копилка\Работа\Программа (ПРОдетей)\Загадки\Динозавры (Загадки+письмо), старшая группа\16.10.2019г\Фото\IMG_20191016_095406_BURST001_COVER.jpg">
            <a:extLst>
              <a:ext uri="{FF2B5EF4-FFF2-40B4-BE49-F238E27FC236}">
                <a16:creationId xmlns:a16="http://schemas.microsoft.com/office/drawing/2014/main" id="{E5A5D688-31DB-46A2-BFE8-71837D3F1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642938"/>
            <a:ext cx="5167312" cy="360680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Рисунок 7" descr="E:\Documents\Методический материал\Методическая копилка\Работа\Программа (ПРОдетей)\Загадки\Динозавры (Загадки+письмо), старшая группа\16.10.2019г\Фото\IMG_20191016_094936_BURST001_COVER.jpg">
            <a:extLst>
              <a:ext uri="{FF2B5EF4-FFF2-40B4-BE49-F238E27FC236}">
                <a16:creationId xmlns:a16="http://schemas.microsoft.com/office/drawing/2014/main" id="{77C8D8B9-B6C5-4507-B7FE-3771AEDEE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7" y="3286124"/>
            <a:ext cx="5257579" cy="357187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Рисунок 8" descr="E:\Documents\Методический материал\Методическая копилка\Работа\Программа (ПРОдетей)\Загадки\Динозавры (Загадки+письмо), старшая группа\09.10.2019г\Фото\IMG_20191009_094926_BURST001_COVER.jpg">
            <a:extLst>
              <a:ext uri="{FF2B5EF4-FFF2-40B4-BE49-F238E27FC236}">
                <a16:creationId xmlns:a16="http://schemas.microsoft.com/office/drawing/2014/main" id="{C02D4C74-04A9-49FB-89DF-8A25A66B9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9" y="3286126"/>
            <a:ext cx="3571875" cy="357187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Рисунок 9" descr="E:\Documents\Методический материал\Методическая копилка\Работа\Программа (ПРОдетей)\Загадки\Динозавры (Загадки+письмо), старшая группа\16.10.2019г\Фото\IMG_20191016_112956_BURST001_COVER.jpg">
            <a:extLst>
              <a:ext uri="{FF2B5EF4-FFF2-40B4-BE49-F238E27FC236}">
                <a16:creationId xmlns:a16="http://schemas.microsoft.com/office/drawing/2014/main" id="{B1EEC711-D045-4A6E-A538-5D3299D6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4" y="3286126"/>
            <a:ext cx="4167186" cy="357187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CB56B-0ECD-46E0-B668-3E8266D2D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6298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ru-RU" dirty="0"/>
            </a:br>
            <a:r>
              <a:rPr lang="ru-RU" sz="3100" b="1" dirty="0">
                <a:solidFill>
                  <a:schemeClr val="tx2"/>
                </a:solidFill>
              </a:rPr>
              <a:t>«Загадки»+ «Модель письма» (от детей-тьюторов), подготовительный этап («Динозавры»)</a:t>
            </a:r>
            <a:br>
              <a:rPr lang="ru-RU" sz="3100" b="1" dirty="0">
                <a:solidFill>
                  <a:schemeClr val="tx2"/>
                </a:solidFill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7171" name="Содержимое 3" descr="E:\Documents\Методический материал\Методическая копилка\Работа\Программа (ПРОдетей)\Загадки\Динозавры (Загадки+письмо), старшая группа\23.10.2019г\Фото подготовки к проведению\IMG_20191015_104520_BURST001_COVER.jpg">
            <a:extLst>
              <a:ext uri="{FF2B5EF4-FFF2-40B4-BE49-F238E27FC236}">
                <a16:creationId xmlns:a16="http://schemas.microsoft.com/office/drawing/2014/main" id="{F8A6E728-579E-421F-94D3-DE109F5FCDD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837" y="1453006"/>
            <a:ext cx="3071813" cy="2857500"/>
          </a:xfrm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172" name="Рисунок 4" descr="E:\Documents\Методический материал\Методическая копилка\Работа\Программа (ПРОдетей)\Загадки\Динозавры (Загадки+письмо), старшая группа\23.10.2019г\Фото подготовки к проведению\IMG_20191014_112431_BURST001_COVER.jpg">
            <a:extLst>
              <a:ext uri="{FF2B5EF4-FFF2-40B4-BE49-F238E27FC236}">
                <a16:creationId xmlns:a16="http://schemas.microsoft.com/office/drawing/2014/main" id="{FBD6B938-6B40-4C14-9219-490F0F65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7" y="1272915"/>
            <a:ext cx="2892425" cy="285750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Рисунок 5" descr="E:\Documents\Методический материал\Методическая копилка\Работа\Программа (ПРОдетей)\Загадки\Динозавры (Загадки+письмо), старшая группа\23.10.2019г\Фото подготовки к проведению\IMG_20191014_112739_BURST001_COVER.jpg">
            <a:extLst>
              <a:ext uri="{FF2B5EF4-FFF2-40B4-BE49-F238E27FC236}">
                <a16:creationId xmlns:a16="http://schemas.microsoft.com/office/drawing/2014/main" id="{176F9845-8663-4CAB-96BD-779EA11FE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79" y="1214436"/>
            <a:ext cx="3214687" cy="285750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Рисунок 6" descr="E:\Documents\Методический материал\Методическая копилка\Работа\Программа (ПРОдетей)\Загадки\Динозавры (Загадки+письмо), старшая группа\23.10.2019г\Фото подготовки к проведению\IMG_20191014_112947_BURST001_COVER.jpg">
            <a:extLst>
              <a:ext uri="{FF2B5EF4-FFF2-40B4-BE49-F238E27FC236}">
                <a16:creationId xmlns:a16="http://schemas.microsoft.com/office/drawing/2014/main" id="{595B6E0E-F9E6-4A78-BDB9-38C36F48B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5" y="4200525"/>
            <a:ext cx="3543300" cy="265747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Рисунок 8" descr="E:\Documents\Методический материал\Методическая копилка\Работа\Программа (ПРОдетей)\Загадки\Динозавры (Загадки+письмо), старшая группа\23.10.2019г\Фото подготовки к проведению\IMG_20191014_113514_BURST001_COVER.jpg">
            <a:extLst>
              <a:ext uri="{FF2B5EF4-FFF2-40B4-BE49-F238E27FC236}">
                <a16:creationId xmlns:a16="http://schemas.microsoft.com/office/drawing/2014/main" id="{26BB72CA-A4A2-4E49-89A6-BCC8B58F0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073" y="4214813"/>
            <a:ext cx="3071812" cy="264318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Рисунок 9" descr="E:\Documents\Методический материал\Методическая копилка\Работа\Программа (ПРОдетей)\Загадки\Динозавры (Загадки+письмо), старшая группа\23.10.2019г\Фото подготовки к проведению\IMG_20191014_113832_BURST001_COVER.jpg">
            <a:extLst>
              <a:ext uri="{FF2B5EF4-FFF2-40B4-BE49-F238E27FC236}">
                <a16:creationId xmlns:a16="http://schemas.microsoft.com/office/drawing/2014/main" id="{47C09E69-945E-434A-9899-F8AFFD671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87" y="4200525"/>
            <a:ext cx="3071812" cy="264318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764A6A00-D873-4231-88BA-C154A6BF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88" y="274639"/>
            <a:ext cx="11196084" cy="4397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chemeClr val="tx2"/>
                </a:solidFill>
              </a:rPr>
              <a:t>«Загадки» + «Модель письма» (от детей-тьюторов), проведение («Динозавры»)</a:t>
            </a:r>
            <a:endParaRPr lang="ru-RU" altLang="ru-RU" sz="2000" dirty="0">
              <a:solidFill>
                <a:schemeClr val="tx2"/>
              </a:solidFill>
            </a:endParaRPr>
          </a:p>
        </p:txBody>
      </p:sp>
      <p:pic>
        <p:nvPicPr>
          <p:cNvPr id="8195" name="Содержимое 3" descr="E:\Documents\Методический материал\Методическая копилка\Работа\Программа (ПРОдетей)\Загадки\Динозавры (Загадки+письмо), старшая группа\23.10.2019г\Фото проведения\IMG_20191023_101111_BURST001_COVER.jpg">
            <a:extLst>
              <a:ext uri="{FF2B5EF4-FFF2-40B4-BE49-F238E27FC236}">
                <a16:creationId xmlns:a16="http://schemas.microsoft.com/office/drawing/2014/main" id="{B1091D09-0D9E-42FF-A08F-28FDB571E1B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099" y="830264"/>
            <a:ext cx="3758905" cy="2339975"/>
          </a:xfrm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8196" name="Рисунок 4" descr="E:\Documents\Методический материал\Методическая копилка\Работа\Программа (ПРОдетей)\Загадки\Динозавры (Загадки+письмо), старшая группа\23.10.2019г\Фото проведения\IMG_20191023_092317_BURST001_COVER.jpg">
            <a:extLst>
              <a:ext uri="{FF2B5EF4-FFF2-40B4-BE49-F238E27FC236}">
                <a16:creationId xmlns:a16="http://schemas.microsoft.com/office/drawing/2014/main" id="{4708C9C3-99EB-45D7-9290-D307EF3D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21" y="814387"/>
            <a:ext cx="3209871" cy="2328863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Рисунок 5" descr="E:\Documents\Методический материал\Методическая копилка\Работа\Программа (ПРОдетей)\Загадки\Динозавры (Загадки+письмо), старшая группа\23.10.2019г\Фото проведения\IMG_20191023_093542_BURST001_COVER.jpg">
            <a:extLst>
              <a:ext uri="{FF2B5EF4-FFF2-40B4-BE49-F238E27FC236}">
                <a16:creationId xmlns:a16="http://schemas.microsoft.com/office/drawing/2014/main" id="{13D97CFD-AC8A-4DAF-ADCE-5524AF347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31" y="764381"/>
            <a:ext cx="4185685" cy="235743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Рисунок 6" descr="E:\Documents\Методический материал\Методическая копилка\Работа\Программа (ПРОдетей)\Загадки\Динозавры (Загадки+письмо), старшая группа\23.10.2019г\Фото проведения\IMG_20191023_094042_BURST001_COVER.jpg">
            <a:extLst>
              <a:ext uri="{FF2B5EF4-FFF2-40B4-BE49-F238E27FC236}">
                <a16:creationId xmlns:a16="http://schemas.microsoft.com/office/drawing/2014/main" id="{2F5979CD-CA7C-4B7A-AA1E-8B8C8E6C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286127"/>
            <a:ext cx="3286125" cy="1928813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Рисунок 7" descr="E:\Documents\Методический материал\Методическая копилка\Работа\Программа (ПРОдетей)\Загадки\Динозавры (Загадки+письмо), старшая группа\23.10.2019г\Фото проведения\IMG_20191023_094310_BURST001_COVER.jpg">
            <a:extLst>
              <a:ext uri="{FF2B5EF4-FFF2-40B4-BE49-F238E27FC236}">
                <a16:creationId xmlns:a16="http://schemas.microsoft.com/office/drawing/2014/main" id="{25B1C19C-B9B2-490C-B201-3C7CCCBA7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83" y="3233127"/>
            <a:ext cx="3758904" cy="2214562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Рисунок 8" descr="E:\Documents\Методический материал\Методическая копилка\Работа\Программа (ПРОдетей)\Загадки\Динозавры (Загадки+письмо), старшая группа\23.10.2019г\Фото проведения\IMG_20191023_094404_BURST001_COVER.jpg">
            <a:extLst>
              <a:ext uri="{FF2B5EF4-FFF2-40B4-BE49-F238E27FC236}">
                <a16:creationId xmlns:a16="http://schemas.microsoft.com/office/drawing/2014/main" id="{ACB47E38-FCF3-44B2-AB32-D1E3078A0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106" y="3227126"/>
            <a:ext cx="4042810" cy="214312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Рисунок 9" descr="E:\Documents\Методический материал\Методическая копилка\Работа\Программа (ПРОдетей)\Загадки\Динозавры (Загадки+письмо), старшая группа\23.10.2019г\Фото проведения\IMG_20191023_094902_BURST001_COVER.jpg">
            <a:extLst>
              <a:ext uri="{FF2B5EF4-FFF2-40B4-BE49-F238E27FC236}">
                <a16:creationId xmlns:a16="http://schemas.microsoft.com/office/drawing/2014/main" id="{4F5FE7F9-0EA8-4893-8CE0-E5A8E3461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134767"/>
            <a:ext cx="3286125" cy="178593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Рисунок 10" descr="E:\Documents\Методический материал\Методическая копилка\Работа\Программа (ПРОдетей)\Загадки\Динозавры (Загадки+письмо), старшая группа\23.10.2019г\Фото проведения\IMG_20191023_095331_BURST001_COVER.jpg">
            <a:extLst>
              <a:ext uri="{FF2B5EF4-FFF2-40B4-BE49-F238E27FC236}">
                <a16:creationId xmlns:a16="http://schemas.microsoft.com/office/drawing/2014/main" id="{8232A497-331F-4975-B546-096C39644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596" y="5134767"/>
            <a:ext cx="2885162" cy="178593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Рисунок 11" descr="E:\Documents\Методический материал\Методическая копилка\Работа\Программа (ПРОдетей)\Загадки\Динозавры (Загадки+письмо), старшая группа\23.10.2019г\Фото проведения\IMG_20191023_095202_BURST001_COVER.jpg">
            <a:extLst>
              <a:ext uri="{FF2B5EF4-FFF2-40B4-BE49-F238E27FC236}">
                <a16:creationId xmlns:a16="http://schemas.microsoft.com/office/drawing/2014/main" id="{CC25B5BD-A146-42B4-98DF-8E86A9173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86" y="5150644"/>
            <a:ext cx="3101046" cy="178593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Рисунок 13" descr="E:\Documents\Методический материал\Методическая копилка\Работа\Программа (ПРОдетей)\Загадки\Динозавры (Загадки+письмо), старшая группа\23.10.2019г\Фото проведения\IMG_20191023_095659_BURST001_COVER.jpg">
            <a:extLst>
              <a:ext uri="{FF2B5EF4-FFF2-40B4-BE49-F238E27FC236}">
                <a16:creationId xmlns:a16="http://schemas.microsoft.com/office/drawing/2014/main" id="{98292126-470F-4CF1-8B74-1CB1E2506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736" y="5160352"/>
            <a:ext cx="2230901" cy="178593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708E9-9FA1-4025-8A93-A37F7EB91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8" cy="8506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Диаграмма положительной  динамики  использования технологий программы «</a:t>
            </a:r>
            <a:r>
              <a:rPr lang="ru-RU" b="1" dirty="0" err="1"/>
              <a:t>ПРОдетей</a:t>
            </a:r>
            <a:r>
              <a:rPr lang="ru-RU" b="1" dirty="0"/>
              <a:t>» в работе с детьми по подготовке к обучению грамоте</a:t>
            </a:r>
            <a:br>
              <a:rPr lang="ru-RU" dirty="0"/>
            </a:br>
            <a:r>
              <a:rPr lang="ru-RU" b="1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AC0499-34A8-4200-A4D6-4C42B3486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68484"/>
            <a:ext cx="6096000" cy="46846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5BEA02-F3C4-4363-BAFC-7DE6EA665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08665"/>
            <a:ext cx="6095999" cy="361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46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BA0AC-BD1E-4CCE-9F87-855FF940F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6060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Эффективность использования технологий программы «</a:t>
            </a:r>
            <a:r>
              <a:rPr lang="ru-RU" b="1" dirty="0" err="1"/>
              <a:t>ПРОдетей</a:t>
            </a:r>
            <a:r>
              <a:rPr lang="ru-RU" b="1" dirty="0"/>
              <a:t>» в качестве патроната (в инклюзивных целях)</a:t>
            </a:r>
            <a:br>
              <a:rPr lang="ru-RU" dirty="0"/>
            </a:br>
            <a:endParaRPr lang="ru-RU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4822D5-132A-4044-957B-2F6F80445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A901B4-15E5-47CA-99EB-F3DC2AF60D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2849AF-885B-41C0-AD56-F50DB05C9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F4B44D-63B8-4199-8285-5834092CC6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83B025-7620-474A-8424-AB22E56CC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88" y="999744"/>
            <a:ext cx="5917015" cy="39765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3A9490-3382-4C5B-A25A-5262D152B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021" y="1520740"/>
            <a:ext cx="5698291" cy="314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0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80F4F-5211-40A6-A478-03210DBE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9" y="223284"/>
            <a:ext cx="8643154" cy="124400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Что привнесла программа в коррекционную работу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F4D0F-1F43-4525-8FCC-99FD7274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284" y="1552353"/>
            <a:ext cx="12046687" cy="43168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презентовала методики, которые без каких-либо оговорок, без адаптации, учитывают психологические и даже физиологические механизмы коррекции тех или иных особенностей развития;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позволяет вести коррекционную деятельность через интеграцию ОО;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представила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реальный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механизм перехода к инклюзивному образованию;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дала дополнительный эффективный инструментарий вовлечения родителей в единое коррекционное пространство;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позволила работать в режиме «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дистанта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» в период пандемии.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130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51D69-6337-44D5-9BF9-05F804E4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48856"/>
            <a:ext cx="9603275" cy="691116"/>
          </a:xfrm>
        </p:spPr>
        <p:txBody>
          <a:bodyPr/>
          <a:lstStyle/>
          <a:p>
            <a:pPr algn="ctr"/>
            <a:r>
              <a:rPr lang="ru-RU" b="1" dirty="0"/>
              <a:t>Результативность в цифрах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96410B-7515-49E4-AB14-A9604C918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070"/>
            <a:ext cx="6225740" cy="36345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5798B9-57B5-4664-BC92-E24C2B2DC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17" y="915500"/>
            <a:ext cx="5938784" cy="348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4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35210-BCB4-4FAC-A9BE-E141F5A1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40243"/>
            <a:ext cx="9603275" cy="797441"/>
          </a:xfrm>
        </p:spPr>
        <p:txBody>
          <a:bodyPr/>
          <a:lstStyle/>
          <a:p>
            <a:pPr algn="ctr"/>
            <a:r>
              <a:rPr lang="ru-RU" b="1" dirty="0"/>
              <a:t>Результативность в цифрах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04FA6D-1FE4-4E81-A0DA-3788031BF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136"/>
            <a:ext cx="6315075" cy="38195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DEB8B6-E3B0-4066-A8FE-E41852CE2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75" y="1375185"/>
            <a:ext cx="5947635" cy="37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42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903FB-3605-401C-A851-60CC94FE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857"/>
            <a:ext cx="12191999" cy="170489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Эффективность использования технологий  программы «</a:t>
            </a:r>
            <a:r>
              <a:rPr lang="ru-RU" b="1" dirty="0" err="1"/>
              <a:t>ПРОдетей</a:t>
            </a:r>
            <a:r>
              <a:rPr lang="ru-RU" b="1" dirty="0"/>
              <a:t>» в качестве инструмента саморегуляции ( 2017-2018, 2018-2019 учебные года), 43 ребенка – 100%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7600E4-6F49-41BC-B228-8BA5D8D83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25550"/>
            <a:ext cx="6189089" cy="34786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EE0781-0EB5-4192-BA62-83F3B23D4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368" y="1853755"/>
            <a:ext cx="6064352" cy="347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05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0C1B6-14BB-4A59-8F0B-61AF60B2E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41412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Диаграмма  положительной динамики включения родителей в образовательные отношения с помощью использования технологий программы «</a:t>
            </a:r>
            <a:r>
              <a:rPr lang="ru-RU" b="1" dirty="0" err="1"/>
              <a:t>ПРОдетей</a:t>
            </a:r>
            <a:r>
              <a:rPr lang="ru-RU" b="1" dirty="0"/>
              <a:t>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0D358B-6118-40C0-887D-71A9532C4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4131"/>
            <a:ext cx="6541128" cy="26910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083613-13C7-4D34-86E2-9223DE1A1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849" y="1414130"/>
            <a:ext cx="5697057" cy="23051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65AE18-439E-4E97-8B99-1879833A0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862" y="3724275"/>
            <a:ext cx="61436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04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A27410-242B-42C2-B935-46DFE1C8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1054854" cy="14460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Диаграмма  положительной динамики включения семей в образовательные отношения с помощью технологий программы «</a:t>
            </a:r>
            <a:r>
              <a:rPr lang="ru-RU" b="1" dirty="0" err="1"/>
              <a:t>ПРОдетей</a:t>
            </a:r>
            <a:r>
              <a:rPr lang="ru-RU" b="1" dirty="0"/>
              <a:t>»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2D9565-C81C-4733-A770-5074C6D2C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145" y="1193747"/>
            <a:ext cx="4452449" cy="26278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860B46-EF8E-457B-B8E7-9ABA69EEF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93747"/>
            <a:ext cx="4178122" cy="26714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97A932-1FCF-44C6-9C0E-7CDCB3462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892" y="3821584"/>
            <a:ext cx="4567727" cy="305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89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A5599-A0BE-4AB3-8136-18B57299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Дистанционное обучение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62831E-AFF2-48C2-A634-5D3840585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dirty="0"/>
              <a:t>апрель-май 2020г.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8F9240-B709-4D66-B27B-20BE3FD3FF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290" r="25290"/>
          <a:stretch>
            <a:fillRect/>
          </a:stretch>
        </p:blipFill>
        <p:spPr>
          <a:xfrm>
            <a:off x="8124825" y="1122363"/>
            <a:ext cx="27908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67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E49F1B-DF51-4240-9B4E-4AD6D3304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92" y="521821"/>
            <a:ext cx="10685714" cy="6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FF8A2-B854-4445-B686-244DF373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2979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Консультация родителя по «Моделированию письма»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663F63-757A-4498-A3AA-A032CF23A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153808"/>
            <a:ext cx="4140717" cy="28556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B82A38-A337-475B-BBB1-F3D5AC929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45" y="1142824"/>
            <a:ext cx="4140718" cy="28666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79684E-93CB-471E-A813-4DB24E519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952" y="4150483"/>
            <a:ext cx="4140717" cy="279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E2E76-B6FB-4262-8D26-1EC7AB2BD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74428"/>
            <a:ext cx="10364451" cy="8399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Домашняя работа по моделированию, закрепление моделирования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57C86F-6D7F-4D67-9F49-1AE2F8B7C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627"/>
            <a:ext cx="4086066" cy="28347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0F0487-B253-4AC1-9916-70BD2B8B8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66" y="886627"/>
            <a:ext cx="4082492" cy="28347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F061B7-FBEE-4F65-A677-670122AC4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558" y="865331"/>
            <a:ext cx="4055167" cy="28069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71D8CB-9FD2-4357-A14E-2504809F6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42631"/>
            <a:ext cx="4082492" cy="27099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B0195A-BAB8-4BE4-B98A-3A19BCFAE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065" y="3721332"/>
            <a:ext cx="3963367" cy="27221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95FD06-A3C5-4CE3-AB4B-4CBD49A27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1235" y="3721333"/>
            <a:ext cx="4082492" cy="272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2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404D7-A714-47AF-9B02-21D6B6EB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48857"/>
            <a:ext cx="10364451" cy="66985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«Загадки»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FA7276-C80D-49FC-82D5-966BA329D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73" y="718511"/>
            <a:ext cx="3984773" cy="20453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D3486B-A83B-4015-AB30-22C7A8F11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88" y="2852143"/>
            <a:ext cx="5518298" cy="31874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45ECE5-0D37-4429-88DB-4E26926E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014" y="907024"/>
            <a:ext cx="3238624" cy="18217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34416D-07D5-495E-A51A-A5B82DA8A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014" y="2923829"/>
            <a:ext cx="4165833" cy="312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2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E4599-C17F-4A18-B9F3-C84657F1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9" y="233917"/>
            <a:ext cx="8643154" cy="101293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Парные коммуникации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E39D1F-4C23-416B-9D5E-CCE6CF8A3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46847"/>
            <a:ext cx="12192000" cy="4728651"/>
          </a:xfrm>
        </p:spPr>
        <p:txBody>
          <a:bodyPr>
            <a:normAutofit fontScale="925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Впервые представлена методика, которая направлена на запуск речи от психологических и физиологических потребностей ребенка, от его личной мотивации, а не от потребностей и задач взрослого (логопеда). Формируется, так называемое, «коммуникационное намерение ребенка». (Искусственность запуска речи в традиционной системе часто граничит с определенной долей насильственности, и поэтому долго носит «кабинетный» эффект);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Живое общение не подменяется делегированием этой функции пособиям, компьютерным речевым «</a:t>
            </a:r>
            <a:r>
              <a:rPr lang="ru-RU" sz="2400" b="1" dirty="0" err="1"/>
              <a:t>развивашкам</a:t>
            </a:r>
            <a:r>
              <a:rPr lang="ru-RU" sz="2400" b="1" dirty="0"/>
              <a:t>» и т.д.;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Коммуникация в парах позволяет партнерам подстраиваться под особенности друг друга;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Способствуют полноценному развитию связной речи, т.к. у ребенка очень быстро формируется потребность как можно точнее, полно изложить свои мысли партнеру;</a:t>
            </a:r>
          </a:p>
        </p:txBody>
      </p:sp>
    </p:spTree>
    <p:extLst>
      <p:ext uri="{BB962C8B-B14F-4D97-AF65-F5344CB8AC3E}">
        <p14:creationId xmlns:p14="http://schemas.microsoft.com/office/powerpoint/2010/main" val="284022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4A3F4-3B64-4351-8B35-CBF19C2E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7663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«Лаборатория историй»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EB4296-E5EC-44DD-A96A-D4793E585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03" y="1095154"/>
            <a:ext cx="3768442" cy="36967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18E634-9A3D-4FFB-B599-03ECF666C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728" y="1188225"/>
            <a:ext cx="3573357" cy="24477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8FA552-6BA8-4CD5-A010-76391F4DA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057" y="1319213"/>
            <a:ext cx="3887943" cy="26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03E1A-881A-4694-88AA-F2EF22A79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06326"/>
            <a:ext cx="10364451" cy="62732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Парные коммуникации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E66163-52E5-4A69-93D4-DC2AC4CB1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397" y="733644"/>
            <a:ext cx="3611401" cy="25071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D04B22-18F8-4DCA-81E7-6E9B3D1D2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433" y="733645"/>
            <a:ext cx="3644158" cy="25071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82FCE5-F3A8-42E4-A35D-9E94674B8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75" y="3499947"/>
            <a:ext cx="4254570" cy="29403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9B2DD2-3F92-45F5-B6D4-F735BEE9C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363" y="3499947"/>
            <a:ext cx="4072216" cy="279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66E7C-652F-4874-B985-0B212BCC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9" y="287079"/>
            <a:ext cx="8643154" cy="1158949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Результативность работы с методиками в режиме «</a:t>
            </a:r>
            <a:r>
              <a:rPr lang="ru-RU" b="1" dirty="0" err="1"/>
              <a:t>дистанта</a:t>
            </a:r>
            <a:r>
              <a:rPr lang="ru-RU" b="1" dirty="0"/>
              <a:t>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4AC96-AF24-40CC-9C9C-403E791E1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5EA6C0-6540-4803-977A-934E62A08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85"/>
            <a:ext cx="12192000" cy="522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9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E350F-B262-42B5-A860-E7721280E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302834-0F77-494B-B4F4-41557A489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62C12A-719A-4B1F-9C16-DAE87E1CD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060"/>
            <a:ext cx="12192000" cy="53694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5C217E-1ABA-49B8-B45F-7D5489A6E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12" y="5284379"/>
            <a:ext cx="107823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22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DF80C-8318-4954-9ED6-E85C72B3F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Достижения и перспективы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3BC9BF-23FA-4C54-A4F5-25239DACE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191" y="1488559"/>
            <a:ext cx="4645152" cy="802237"/>
          </a:xfrm>
        </p:spPr>
        <p:txBody>
          <a:bodyPr/>
          <a:lstStyle/>
          <a:p>
            <a:pPr algn="ctr"/>
            <a:r>
              <a:rPr lang="ru-RU" b="1" dirty="0"/>
              <a:t>Достижения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8797A-B016-4E81-9380-3A61D4D97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1" y="2402959"/>
            <a:ext cx="4645152" cy="306576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Написаны педагогические проекты по работе учителя-логопеда ДОУ с использованием методик программы «</a:t>
            </a:r>
            <a:r>
              <a:rPr lang="ru-RU" b="1" dirty="0" err="1"/>
              <a:t>ПРОдетей</a:t>
            </a:r>
            <a:r>
              <a:rPr lang="ru-RU" b="1" dirty="0"/>
              <a:t>» в режиме офф и онлайн;</a:t>
            </a:r>
          </a:p>
          <a:p>
            <a:r>
              <a:rPr lang="ru-RU" b="1" dirty="0"/>
              <a:t>Внесены изменения в АОП для детей с ТНР;</a:t>
            </a:r>
          </a:p>
          <a:p>
            <a:r>
              <a:rPr lang="ru-RU" b="1" dirty="0"/>
              <a:t>Педагоги коррекционной структуры ДОУ проходят обучение по программе «</a:t>
            </a:r>
            <a:r>
              <a:rPr lang="ru-RU" b="1" dirty="0" err="1"/>
              <a:t>ПРОдетей</a:t>
            </a:r>
            <a:r>
              <a:rPr lang="ru-RU" b="1" dirty="0"/>
              <a:t>».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C3A7B8-66E6-4F7D-A638-DA940DA4E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2362" y="1679945"/>
            <a:ext cx="4645152" cy="723013"/>
          </a:xfrm>
        </p:spPr>
        <p:txBody>
          <a:bodyPr/>
          <a:lstStyle/>
          <a:p>
            <a:pPr algn="ctr"/>
            <a:r>
              <a:rPr lang="ru-RU" b="1" dirty="0"/>
              <a:t>Перспектива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B239E2-FA8E-428A-8EA9-CCBFDB5FA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2362" y="2402959"/>
            <a:ext cx="4645152" cy="305590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Создать сообщество коррекционных педагогов внутри ДОУ, района и городского сообщества.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1951055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0DA37-72F2-499D-9BB6-080AFB237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48856"/>
            <a:ext cx="9603275" cy="63795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Продвижения идей программы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53BACD-C783-435C-923D-96F4B5D27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1" y="148856"/>
            <a:ext cx="1514501" cy="21477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753384-882C-4E3C-9D48-9E427B0A9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808" y="179372"/>
            <a:ext cx="1636340" cy="23007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349535-D73A-4397-A8A3-A0DBF6BD1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382" y="566517"/>
            <a:ext cx="1315899" cy="18470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55EC3A-05C4-4B5E-AF16-D18AB5E24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005" y="537128"/>
            <a:ext cx="1410996" cy="19958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46469C-3BD0-45F1-8B7E-58A088E8B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7744" y="574286"/>
            <a:ext cx="1525336" cy="20337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973F1D-2F1D-411F-8B20-3ACD40C19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7740749" y="555092"/>
            <a:ext cx="1375136" cy="19058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EAAFD61-9248-4758-8A1A-E120F61154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6460" y="148856"/>
            <a:ext cx="1330876" cy="18303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0F772D8-540F-4ADF-92DD-AAE17D7BA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43" y="2413590"/>
            <a:ext cx="1524554" cy="21477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C55F604-927B-416C-A6A5-0DB3594926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4394" y="2510659"/>
            <a:ext cx="1367255" cy="190948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9834A9-90A6-44D9-A277-91A4196E8A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9245" y="2629694"/>
            <a:ext cx="1424523" cy="20323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698354-A7E9-4A93-AC24-60903E6C4C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2100" y="2668071"/>
            <a:ext cx="1981348" cy="157249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7CD121-4B8D-4973-8598-2E10B9C043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00412" y="2674909"/>
            <a:ext cx="1527905" cy="214777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558E4C0-5227-4D1B-BC78-1344327526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35281" y="2574189"/>
            <a:ext cx="1513513" cy="212754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D7F8C4F-FF24-4F89-BF3D-035A67B5BD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514" y="4532363"/>
            <a:ext cx="1317416" cy="184555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C6B38E5-0E5A-46D9-999C-2037C9F8F3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65327" y="4532363"/>
            <a:ext cx="1248860" cy="176990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E7A15B4-A408-48BF-94CA-781206D00D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16461" y="2058103"/>
            <a:ext cx="1477748" cy="207588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90EC6FE-6BCA-456B-9914-99DF0C2ADE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5462" y="4721104"/>
            <a:ext cx="1182239" cy="167134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58D9A29-D529-413E-B0D7-F1576951FE8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36279" y="4797121"/>
            <a:ext cx="1182239" cy="167134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51C80DF-DE11-438F-9BFE-163D1F8BA6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01659" y="4316349"/>
            <a:ext cx="1508849" cy="208267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7D787E7-893E-4B06-A876-54D66F4B8FE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69799" y="4944827"/>
            <a:ext cx="1736157" cy="122389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C0F6896-85DC-42E3-B0B3-C0490266EBB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87676" y="4765403"/>
            <a:ext cx="1830778" cy="1237108"/>
          </a:xfrm>
          <a:prstGeom prst="rect">
            <a:avLst/>
          </a:prstGeom>
        </p:spPr>
      </p:pic>
      <p:graphicFrame>
        <p:nvGraphicFramePr>
          <p:cNvPr id="42" name="Объект 41">
            <a:extLst>
              <a:ext uri="{FF2B5EF4-FFF2-40B4-BE49-F238E27FC236}">
                <a16:creationId xmlns:a16="http://schemas.microsoft.com/office/drawing/2014/main" id="{AA01E8E7-7C5B-44B6-A81F-E1083FDD24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823015"/>
              </p:ext>
            </p:extLst>
          </p:nvPr>
        </p:nvGraphicFramePr>
        <p:xfrm>
          <a:off x="10817507" y="5417317"/>
          <a:ext cx="988780" cy="1404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DF" r:id="rId23" imgW="0" imgH="360" progId="FoxitReader.Document">
                  <p:embed/>
                </p:oleObj>
              </mc:Choice>
              <mc:Fallback>
                <p:oleObj name="PDF" r:id="rId2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817507" y="5417317"/>
                        <a:ext cx="988780" cy="1404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E7FC94A-BD86-42CC-A0C4-DE67300B79F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7841" y="262252"/>
            <a:ext cx="1375136" cy="18303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256D967-2132-4058-8385-144E0D80BE5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447254" y="4247383"/>
            <a:ext cx="1729287" cy="119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7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C55121EB-2FF4-4AC9-B843-10D374BA5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88" y="0"/>
            <a:ext cx="8229600" cy="1143000"/>
          </a:xfrm>
        </p:spPr>
        <p:txBody>
          <a:bodyPr rtlCol="0">
            <a:normAutofit fontScale="90000"/>
          </a:bodyPr>
          <a:lstStyle/>
          <a:p>
            <a:pPr algn="r">
              <a:defRPr/>
            </a:pPr>
            <a:br>
              <a:rPr lang="ru-RU" sz="4000" b="1" dirty="0"/>
            </a:br>
            <a:br>
              <a:rPr lang="ru-RU" sz="4000" b="1" dirty="0"/>
            </a:br>
            <a:br>
              <a:rPr lang="ru-RU" sz="4000" b="1" dirty="0"/>
            </a:br>
            <a:br>
              <a:rPr lang="ru-RU" sz="4000" b="1" dirty="0"/>
            </a:br>
            <a:br>
              <a:rPr lang="ru-RU" sz="4000" b="1" dirty="0"/>
            </a:br>
            <a:br>
              <a:rPr lang="ru-RU" sz="4000" b="1" dirty="0"/>
            </a:b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Артур 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</a:rPr>
              <a:t>Шнабель</a:t>
            </a:r>
            <a:br>
              <a:rPr lang="ru-RU" sz="48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«Роль педагога состоит в том, чтобы открывать двери, а не в том, чтобы проталкивать в них ученика».</a:t>
            </a:r>
            <a:br>
              <a:rPr lang="ru-RU" sz="40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40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4000" b="1" dirty="0"/>
            </a:br>
            <a:br>
              <a:rPr lang="ru-RU" sz="4000" b="1" dirty="0"/>
            </a:br>
            <a:br>
              <a:rPr lang="ru-RU" sz="4000" b="1" dirty="0"/>
            </a:br>
            <a:br>
              <a:rPr lang="ru-RU" sz="4000" b="1" dirty="0"/>
            </a:br>
            <a:r>
              <a:rPr lang="ru-RU" sz="2700" b="1" dirty="0">
                <a:solidFill>
                  <a:srgbClr val="7030A0"/>
                </a:solidFill>
              </a:rPr>
              <a:t>Артур  </a:t>
            </a:r>
            <a:r>
              <a:rPr lang="ru-RU" sz="2700" b="1" dirty="0" err="1">
                <a:solidFill>
                  <a:srgbClr val="7030A0"/>
                </a:solidFill>
              </a:rPr>
              <a:t>Шнабель</a:t>
            </a:r>
            <a:br>
              <a:rPr lang="ru-RU" sz="4000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«Роль педагога состоит в том, чтобы открывать двери, а не в том, чтобы проталкивать в них ученика». </a:t>
            </a:r>
          </a:p>
        </p:txBody>
      </p:sp>
      <p:pic>
        <p:nvPicPr>
          <p:cNvPr id="17411" name="Picture 2" descr="D:\User\Рабочий стол\Артур Шнабель.jpg">
            <a:extLst>
              <a:ext uri="{FF2B5EF4-FFF2-40B4-BE49-F238E27FC236}">
                <a16:creationId xmlns:a16="http://schemas.microsoft.com/office/drawing/2014/main" id="{84BD67C7-43DA-4267-A2B6-39F2CEC02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36" y="270798"/>
            <a:ext cx="2667000" cy="2995612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F23F8-3AB8-4434-9C43-7942D6B3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9" y="170122"/>
            <a:ext cx="8643154" cy="680484"/>
          </a:xfrm>
        </p:spPr>
        <p:txBody>
          <a:bodyPr/>
          <a:lstStyle/>
          <a:p>
            <a:pPr algn="ctr"/>
            <a:r>
              <a:rPr lang="ru-RU" b="1" dirty="0"/>
              <a:t>Парные коммуникации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9D9799-DE89-4EC0-A4C2-8D8ED0F22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16958" y="850607"/>
            <a:ext cx="12308958" cy="503983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Формируют и развивают саморегуляцию той самой категории детей, у которых эмоционально-волевая сторона ВПФ нарушена в той или иной мере. (У меня «рот» -я говорю, у тебя «ухо»-ты слушаешь, таково правило, и ребенок постепенно это понимает и принимает, а следующий шаг,- переход внешнего выполнения правила во внутреннее (не перебивать говорящего, дослушивать до конца, задавать уточняющие вопросы);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Регулятором коммуникации, в отличие от традиционной системы,  является, отнюдь, не взрослый, а правило, которое принимает сам ребенок, а если принял правила  сам ребенок, то и выполнять будет он его сам;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Методика не требует какой-либо особой специальной подготовки,  родитель легко обучается этой методике.</a:t>
            </a:r>
          </a:p>
        </p:txBody>
      </p:sp>
    </p:spTree>
    <p:extLst>
      <p:ext uri="{BB962C8B-B14F-4D97-AF65-F5344CB8AC3E}">
        <p14:creationId xmlns:p14="http://schemas.microsoft.com/office/powerpoint/2010/main" val="259173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F5467-EFC9-4BD8-9272-5CE19F90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7" y="214313"/>
            <a:ext cx="11461897" cy="120332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3600" b="1" dirty="0">
                <a:solidFill>
                  <a:schemeClr val="tx2"/>
                </a:solidFill>
              </a:rPr>
              <a:t>Парные коммуникации: </a:t>
            </a:r>
            <a:br>
              <a:rPr lang="ru-RU" sz="3600" b="1" dirty="0">
                <a:solidFill>
                  <a:schemeClr val="tx2"/>
                </a:solidFill>
              </a:rPr>
            </a:br>
            <a:r>
              <a:rPr lang="ru-RU" sz="3600" b="1" dirty="0">
                <a:solidFill>
                  <a:schemeClr val="tx2"/>
                </a:solidFill>
              </a:rPr>
              <a:t>(групповая тема «ВОДА»)</a:t>
            </a:r>
          </a:p>
        </p:txBody>
      </p:sp>
      <p:pic>
        <p:nvPicPr>
          <p:cNvPr id="9219" name="Picture 8" descr="D:\Users\Рабочий стол\Documents\Методический материал\Методическая копилка\Работа\Программа (ПРОдетей)\Материалы к заметке на фейсбуке\Фото коммуникаций (27.03.2018г)\IMG_20180327_094340.jpg">
            <a:extLst>
              <a:ext uri="{FF2B5EF4-FFF2-40B4-BE49-F238E27FC236}">
                <a16:creationId xmlns:a16="http://schemas.microsoft.com/office/drawing/2014/main" id="{E3835734-F085-4576-8182-CA7E923F0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768660"/>
            <a:ext cx="2952750" cy="221456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9" descr="D:\Users\Рабочий стол\Documents\Методический материал\Методическая копилка\Работа\Программа (ПРОдетей)\Материалы к заметке на фейсбуке\Фото коммуникаций (27.03.2018г)\IMG_20180327_094407.jpg">
            <a:extLst>
              <a:ext uri="{FF2B5EF4-FFF2-40B4-BE49-F238E27FC236}">
                <a16:creationId xmlns:a16="http://schemas.microsoft.com/office/drawing/2014/main" id="{488CBC1A-20D5-409A-9273-CC7316A51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1768660"/>
            <a:ext cx="3000375" cy="221456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11" descr="D:\Users\Рабочий стол\Documents\Методический материал\Методическая копилка\Работа\Программа (ПРОдетей)\Материалы к заметке на фейсбуке\Фото коммуникаций (27.03.2018г)\IMG_20180327_094519.jpg">
            <a:extLst>
              <a:ext uri="{FF2B5EF4-FFF2-40B4-BE49-F238E27FC236}">
                <a16:creationId xmlns:a16="http://schemas.microsoft.com/office/drawing/2014/main" id="{DF75E71D-2FDC-438B-BA34-5EB661B85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1768660"/>
            <a:ext cx="3214687" cy="221456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12" descr="D:\Users\Рабочий стол\Documents\Методический материал\Методическая копилка\Работа\Программа (ПРОдетей)\Материалы к заметке на фейсбуке\Фото коммуникаций (27.03.2018г)\IMG_20180327_094948.jpg">
            <a:extLst>
              <a:ext uri="{FF2B5EF4-FFF2-40B4-BE49-F238E27FC236}">
                <a16:creationId xmlns:a16="http://schemas.microsoft.com/office/drawing/2014/main" id="{E10799DF-5827-43F5-B8A7-EA4F78236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5" y="4286249"/>
            <a:ext cx="3143250" cy="235743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13" descr="D:\Users\Рабочий стол\Documents\Методический материал\Методическая копилка\Работа\Программа (ПРОдетей)\Материалы к заметке на фейсбуке\Фото коммуникаций (27.03.2018г)\IMG_20180327_095001.jpg">
            <a:extLst>
              <a:ext uri="{FF2B5EF4-FFF2-40B4-BE49-F238E27FC236}">
                <a16:creationId xmlns:a16="http://schemas.microsoft.com/office/drawing/2014/main" id="{443DE9A7-00BB-43C9-B716-05AF8F6E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32" y="4286249"/>
            <a:ext cx="3357562" cy="235743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:\Users\Рабочий стол\Documents\Методический материал\Методическая копилка\Работа\Программа (ПРОдетей)\Ухо.jpg">
            <a:extLst>
              <a:ext uri="{FF2B5EF4-FFF2-40B4-BE49-F238E27FC236}">
                <a16:creationId xmlns:a16="http://schemas.microsoft.com/office/drawing/2014/main" id="{474E1A07-16DE-4DB7-87FB-61C370707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1" y="214313"/>
            <a:ext cx="714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7A3452F-79ED-43A3-98A6-3A6618AA86B7}"/>
              </a:ext>
            </a:extLst>
          </p:cNvPr>
          <p:cNvCxnSpPr/>
          <p:nvPr/>
        </p:nvCxnSpPr>
        <p:spPr>
          <a:xfrm>
            <a:off x="7667625" y="785814"/>
            <a:ext cx="642938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6" name="Picture 9" descr="D:\Users\Рабочий стол\Documents\Методический материал\Методическая копилка\Работа\Программа (ПРОдетей)\Губы.jpg">
            <a:extLst>
              <a:ext uri="{FF2B5EF4-FFF2-40B4-BE49-F238E27FC236}">
                <a16:creationId xmlns:a16="http://schemas.microsoft.com/office/drawing/2014/main" id="{83F6BE6C-183D-4A71-8380-24869BFBC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42875"/>
            <a:ext cx="12715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AA65BD3-3674-4B0C-A9D0-8965DD309BF4}"/>
              </a:ext>
            </a:extLst>
          </p:cNvPr>
          <p:cNvCxnSpPr/>
          <p:nvPr/>
        </p:nvCxnSpPr>
        <p:spPr>
          <a:xfrm rot="10800000">
            <a:off x="7739063" y="1000125"/>
            <a:ext cx="50006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AC681-8CE5-46AA-BCB9-852C7037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9" y="466726"/>
            <a:ext cx="8643154" cy="1123949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Парные коммуникации («Учитель-ученик, «</a:t>
            </a:r>
            <a:r>
              <a:rPr lang="ru-RU" b="1" dirty="0" err="1"/>
              <a:t>тьюторство</a:t>
            </a:r>
            <a:r>
              <a:rPr lang="ru-RU" b="1" dirty="0"/>
              <a:t> сверстников»)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9A8C6E-9B1E-4125-854D-FBC9CDE7A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9811" y="1596213"/>
            <a:ext cx="8630446" cy="38481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/>
              <a:t>Повышают самооценку детей;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/>
              <a:t>Позволяют делегировать часть функций взрослого педагога педагогу-ребенку;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/>
              <a:t>Выводят на осмысливание ребенком философии инклюзивного образования.</a:t>
            </a:r>
          </a:p>
        </p:txBody>
      </p:sp>
      <p:pic>
        <p:nvPicPr>
          <p:cNvPr id="4" name="Picture 6" descr="D:\Users\Рабочий стол\Documents\Методический материал\Методическая копилка\Работа\Программа (ПРОдетей)\Смайлик -Учитель.jpg">
            <a:extLst>
              <a:ext uri="{FF2B5EF4-FFF2-40B4-BE49-F238E27FC236}">
                <a16:creationId xmlns:a16="http://schemas.microsoft.com/office/drawing/2014/main" id="{74441599-E630-45B2-83FE-A0AAE91E2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049" y="3090400"/>
            <a:ext cx="1571375" cy="169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:\Users\Рабочий стол\Documents\Методический материал\Методическая копилка\Работа\Программа (ПРОдетей)\Смайлик -Руки jpg.png">
            <a:extLst>
              <a:ext uri="{FF2B5EF4-FFF2-40B4-BE49-F238E27FC236}">
                <a16:creationId xmlns:a16="http://schemas.microsoft.com/office/drawing/2014/main" id="{5AC0D661-2900-41AE-BB01-4A126AF71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5" y="3157539"/>
            <a:ext cx="154781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13297967-F96D-4E01-90DE-2B0BD18D76A9}"/>
              </a:ext>
            </a:extLst>
          </p:cNvPr>
          <p:cNvSpPr/>
          <p:nvPr/>
        </p:nvSpPr>
        <p:spPr>
          <a:xfrm flipH="1">
            <a:off x="5778017" y="3296156"/>
            <a:ext cx="2006264" cy="1965614"/>
          </a:xfrm>
          <a:prstGeom prst="ellips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учитель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331ECD6-AC5D-41F9-8FBC-A870495DD8A5}"/>
              </a:ext>
            </a:extLst>
          </p:cNvPr>
          <p:cNvSpPr/>
          <p:nvPr/>
        </p:nvSpPr>
        <p:spPr>
          <a:xfrm>
            <a:off x="4029740" y="3157538"/>
            <a:ext cx="1473016" cy="1318755"/>
          </a:xfrm>
          <a:prstGeom prst="ellips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ученик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5814A1E8-BD77-4D49-A040-B3FFDB8F7D15}"/>
              </a:ext>
            </a:extLst>
          </p:cNvPr>
          <p:cNvCxnSpPr/>
          <p:nvPr/>
        </p:nvCxnSpPr>
        <p:spPr>
          <a:xfrm>
            <a:off x="8165803" y="3598494"/>
            <a:ext cx="10207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9013D32-03C6-42C9-88E1-5073F874F041}"/>
              </a:ext>
            </a:extLst>
          </p:cNvPr>
          <p:cNvCxnSpPr/>
          <p:nvPr/>
        </p:nvCxnSpPr>
        <p:spPr>
          <a:xfrm flipH="1">
            <a:off x="2668772" y="3615070"/>
            <a:ext cx="1190847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414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342AB-8B35-4382-8816-CC6A36E4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060" y="0"/>
            <a:ext cx="12277059" cy="118021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</a:rPr>
              <a:t>Парные коммуникации </a:t>
            </a:r>
            <a:br>
              <a:rPr lang="ru-RU" b="1" dirty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>(«учитель-ученик» групповая тема «ВОДА» проверка «учителем» выполненного задания)</a:t>
            </a:r>
            <a:endParaRPr lang="ru-RU" sz="3600" b="1" dirty="0">
              <a:solidFill>
                <a:schemeClr val="tx2"/>
              </a:solidFill>
            </a:endParaRPr>
          </a:p>
        </p:txBody>
      </p:sp>
      <p:pic>
        <p:nvPicPr>
          <p:cNvPr id="10243" name="Picture 2" descr="D:\Users\Рабочий стол\Documents\Методический материал\Методическая копилка\Работа\Программа (ПРОдетей)\Материалы к заметке на фейсбуке\Фото коммуникаций (03.04.2018г.)\SAM_5206.JPG">
            <a:extLst>
              <a:ext uri="{FF2B5EF4-FFF2-40B4-BE49-F238E27FC236}">
                <a16:creationId xmlns:a16="http://schemas.microsoft.com/office/drawing/2014/main" id="{03690113-3427-4DDF-9BE7-4AC06F9F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59" y="1312840"/>
            <a:ext cx="4149335" cy="401966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3" descr="D:\Users\Рабочий стол\Documents\Методический материал\Методическая копилка\Работа\Программа (ПРОдетей)\Материалы к заметке на фейсбуке\Фото коммуникаций (03.04.2018г.)\SAM_5207.JPG">
            <a:extLst>
              <a:ext uri="{FF2B5EF4-FFF2-40B4-BE49-F238E27FC236}">
                <a16:creationId xmlns:a16="http://schemas.microsoft.com/office/drawing/2014/main" id="{0449872E-0A06-4D6B-84FD-DC42D8E3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90" y="1488558"/>
            <a:ext cx="3611192" cy="273041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4" descr="D:\Users\Рабочий стол\Documents\Методический материал\Методическая копилка\Работа\Программа (ПРОдетей)\Материалы к заметке на фейсбуке\Фото коммуникаций (03.04.2018г.)\SAM_5205.JPG">
            <a:extLst>
              <a:ext uri="{FF2B5EF4-FFF2-40B4-BE49-F238E27FC236}">
                <a16:creationId xmlns:a16="http://schemas.microsoft.com/office/drawing/2014/main" id="{2B30116E-A2AA-4510-9163-D11B9DC9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07" y="2328531"/>
            <a:ext cx="3862692" cy="284952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C94E8DE9-E49F-45A0-A252-7B39AE18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6" y="242742"/>
            <a:ext cx="11865934" cy="1368425"/>
          </a:xfrm>
        </p:spPr>
        <p:txBody>
          <a:bodyPr/>
          <a:lstStyle/>
          <a:p>
            <a:pPr algn="ctr"/>
            <a:r>
              <a:rPr lang="ru-RU" altLang="ru-RU" sz="2000" b="1" dirty="0">
                <a:solidFill>
                  <a:schemeClr val="tx2"/>
                </a:solidFill>
              </a:rPr>
              <a:t>Парные коммуникации «учитель-ученик» в старшей группе</a:t>
            </a:r>
            <a:br>
              <a:rPr lang="ru-RU" altLang="ru-RU" sz="2000" b="1" dirty="0">
                <a:solidFill>
                  <a:schemeClr val="tx2"/>
                </a:solidFill>
              </a:rPr>
            </a:br>
            <a:br>
              <a:rPr lang="ru-RU" altLang="ru-RU" sz="2000" b="1" dirty="0">
                <a:solidFill>
                  <a:schemeClr val="tx2"/>
                </a:solidFill>
              </a:rPr>
            </a:br>
            <a:r>
              <a:rPr lang="ru-RU" altLang="ru-RU" sz="2000" b="1" dirty="0">
                <a:solidFill>
                  <a:schemeClr val="tx2"/>
                </a:solidFill>
              </a:rPr>
              <a:t>(тема: «Пингвины», «обучение» «учителем» составлению рассказа)</a:t>
            </a:r>
            <a:endParaRPr lang="ru-RU" altLang="ru-RU" sz="2000" dirty="0">
              <a:solidFill>
                <a:schemeClr val="tx2"/>
              </a:solidFill>
            </a:endParaRPr>
          </a:p>
        </p:txBody>
      </p:sp>
      <p:pic>
        <p:nvPicPr>
          <p:cNvPr id="20483" name="Picture 2" descr="D:\Users\Рабочий стол\Парные коммуникации традиционные +(учитель-ученик. (Пингвины)\IMG_20190130_104013_BURST001_COVER.jpg">
            <a:extLst>
              <a:ext uri="{FF2B5EF4-FFF2-40B4-BE49-F238E27FC236}">
                <a16:creationId xmlns:a16="http://schemas.microsoft.com/office/drawing/2014/main" id="{B7DF43C3-C455-46F4-952B-57AB40CE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54" y="1374627"/>
            <a:ext cx="4857750" cy="514350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3" descr="D:\Users\Рабочий стол\Парные коммуникации традиционные +(учитель-ученик. (Пингвины)\IMG_20190130_134744_BURST001_COVER.jpg">
            <a:extLst>
              <a:ext uri="{FF2B5EF4-FFF2-40B4-BE49-F238E27FC236}">
                <a16:creationId xmlns:a16="http://schemas.microsoft.com/office/drawing/2014/main" id="{99CD6A86-17D8-4153-85AF-5C7323A8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032" y="1304132"/>
            <a:ext cx="3857625" cy="289242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4" descr="D:\Users\Рабочий стол\Парные коммуникации традиционные +(учитель-ученик. (Пингвины)\IMG_20190130_142135_BURST001_COVER.jpg">
            <a:extLst>
              <a:ext uri="{FF2B5EF4-FFF2-40B4-BE49-F238E27FC236}">
                <a16:creationId xmlns:a16="http://schemas.microsoft.com/office/drawing/2014/main" id="{46AB12DB-7C2D-46C1-9B1B-CAEA84EA1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719" y="3946377"/>
            <a:ext cx="3571875" cy="267970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240B1-7085-4398-A1F1-AB24630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465245"/>
            <a:ext cx="9607661" cy="53488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«Волшебная лупа»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33306C-8C01-42A9-9636-A156ED591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191" y="923926"/>
            <a:ext cx="4645152" cy="915438"/>
          </a:xfrm>
        </p:spPr>
        <p:txBody>
          <a:bodyPr/>
          <a:lstStyle/>
          <a:p>
            <a:r>
              <a:rPr lang="ru-RU" b="1" dirty="0"/>
              <a:t>Традиционный описательный рассказ предмета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8F999A-9961-4F8A-8D21-BA20D14FA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1" y="1849229"/>
            <a:ext cx="4645152" cy="361949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от взрослого, как правило, вне деятельности самого ребенка;</a:t>
            </a:r>
          </a:p>
          <a:p>
            <a:r>
              <a:rPr lang="ru-RU" b="1" dirty="0"/>
              <a:t>по наводящим вопросам взрослого с доминантой  двух анализаторов (зрительного и слухового);</a:t>
            </a:r>
          </a:p>
          <a:p>
            <a:r>
              <a:rPr lang="ru-RU" b="1" dirty="0"/>
              <a:t>решаются коррекционные задачи (формируются ЗУН).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ECA613-0C3F-4943-9BB5-7AB193B93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2362" y="1000126"/>
            <a:ext cx="4645152" cy="534880"/>
          </a:xfrm>
        </p:spPr>
        <p:txBody>
          <a:bodyPr/>
          <a:lstStyle/>
          <a:p>
            <a:r>
              <a:rPr lang="ru-RU" b="1" dirty="0"/>
              <a:t>Методика «Волшебная лупа»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52127F-5FC9-4FBA-AE11-40585731E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2362" y="1839365"/>
            <a:ext cx="4645152" cy="361949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от темы группы, в деятельности самого ребенка;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по уточняющим вопросам партнера; «изучение» предмета, как правило, идет через один конкретный анализатор, ребенок не распыляется на все вопросы поставленные взрослым, а изучает конкретный предмет через призму конкретного анализатора;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 детской деятельности формируются речевые компетенции;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позволяет работать через «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тьюторство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сверстников».</a:t>
            </a:r>
          </a:p>
        </p:txBody>
      </p:sp>
    </p:spTree>
    <p:extLst>
      <p:ext uri="{BB962C8B-B14F-4D97-AF65-F5344CB8AC3E}">
        <p14:creationId xmlns:p14="http://schemas.microsoft.com/office/powerpoint/2010/main" val="804168575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663</TotalTime>
  <Words>1114</Words>
  <Application>Microsoft Office PowerPoint</Application>
  <PresentationFormat>Широкоэкранный</PresentationFormat>
  <Paragraphs>98</Paragraphs>
  <Slides>36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Gill Sans MT</vt:lpstr>
      <vt:lpstr>Wingdings</vt:lpstr>
      <vt:lpstr>Галерея</vt:lpstr>
      <vt:lpstr>PDF</vt:lpstr>
      <vt:lpstr>ПРОдетей с особыми образовательными потребностями в программе «ПРОдетей»</vt:lpstr>
      <vt:lpstr>Что привнесла программа в коррекционную работу</vt:lpstr>
      <vt:lpstr>Парные коммуникации</vt:lpstr>
      <vt:lpstr>Парные коммуникации</vt:lpstr>
      <vt:lpstr>Парные коммуникации:  (групповая тема «ВОДА»)</vt:lpstr>
      <vt:lpstr>Парные коммуникации («Учитель-ученик, «тьюторство сверстников»)</vt:lpstr>
      <vt:lpstr>Парные коммуникации  («учитель-ученик» групповая тема «ВОДА» проверка «учителем» выполненного задания)</vt:lpstr>
      <vt:lpstr>Парные коммуникации «учитель-ученик» в старшей группе  (тема: «Пингвины», «обучение» «учителем» составлению рассказа)</vt:lpstr>
      <vt:lpstr>«Волшебная лупа»</vt:lpstr>
      <vt:lpstr>«Волшебная лупа»(тема: «Деревья»)</vt:lpstr>
      <vt:lpstr>Технология «Волшебная лупа» в домашних условиях</vt:lpstr>
      <vt:lpstr>«Лаборатория историй» (Вербальная лупа)</vt:lpstr>
      <vt:lpstr>«Лаборатория историй»</vt:lpstr>
      <vt:lpstr>«Модель письма»</vt:lpstr>
      <vt:lpstr>«Загадки» + «Модель письма» («Динозавры»)      </vt:lpstr>
      <vt:lpstr> «Загадки»+ «Модель письма» (от детей-тьюторов), подготовительный этап («Динозавры»)  </vt:lpstr>
      <vt:lpstr>«Загадки» + «Модель письма» (от детей-тьюторов), проведение («Динозавры»)</vt:lpstr>
      <vt:lpstr>Диаграмма положительной  динамики  использования технологий программы «ПРОдетей» в работе с детьми по подготовке к обучению грамоте  </vt:lpstr>
      <vt:lpstr>Эффективность использования технологий программы «ПРОдетей» в качестве патроната (в инклюзивных целях) </vt:lpstr>
      <vt:lpstr>Результативность в цифрах</vt:lpstr>
      <vt:lpstr>Результативность в цифрах</vt:lpstr>
      <vt:lpstr>Эффективность использования технологий  программы «ПРОдетей» в качестве инструмента саморегуляции ( 2017-2018, 2018-2019 учебные года), 43 ребенка – 100% </vt:lpstr>
      <vt:lpstr>Диаграмма  положительной динамики включения родителей в образовательные отношения с помощью использования технологий программы «ПРОдетей» </vt:lpstr>
      <vt:lpstr>Диаграмма  положительной динамики включения семей в образовательные отношения с помощью технологий программы «ПРОдетей»  </vt:lpstr>
      <vt:lpstr>Дистанционное обучение</vt:lpstr>
      <vt:lpstr>Презентация PowerPoint</vt:lpstr>
      <vt:lpstr>Консультация родителя по «Моделированию письма»</vt:lpstr>
      <vt:lpstr>Домашняя работа по моделированию, закрепление моделирования</vt:lpstr>
      <vt:lpstr>«Загадки»</vt:lpstr>
      <vt:lpstr>«Лаборатория историй»</vt:lpstr>
      <vt:lpstr>Парные коммуникации</vt:lpstr>
      <vt:lpstr>Результативность работы с методиками в режиме «дистанта»</vt:lpstr>
      <vt:lpstr>Презентация PowerPoint</vt:lpstr>
      <vt:lpstr>Достижения и перспективы</vt:lpstr>
      <vt:lpstr>Продвижения идей программы</vt:lpstr>
      <vt:lpstr>      Артур  Шнабель «Роль педагога состоит в том, чтобы открывать двери, а не в том, чтобы проталкивать в них ученика».      Артур  Шнабель «Роль педагога состоит в том, чтобы открывать двери, а не в том, чтобы проталкивать в них ученика».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ПРОдетей логопедических в программе «ПРОдетей»</dc:title>
  <dc:creator>Olga</dc:creator>
  <cp:lastModifiedBy>Olga</cp:lastModifiedBy>
  <cp:revision>71</cp:revision>
  <dcterms:created xsi:type="dcterms:W3CDTF">2020-06-03T02:04:54Z</dcterms:created>
  <dcterms:modified xsi:type="dcterms:W3CDTF">2020-08-29T11:05:16Z</dcterms:modified>
</cp:coreProperties>
</file>